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6" r:id="rId4"/>
  </p:sldMasterIdLst>
  <p:sldIdLst>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3" r:id="rId20"/>
    <p:sldId id="272"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5"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BA8B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94660"/>
  </p:normalViewPr>
  <p:slideViewPr>
    <p:cSldViewPr snapToGrid="0">
      <p:cViewPr varScale="1">
        <p:scale>
          <a:sx n="67" d="100"/>
          <a:sy n="67" d="100"/>
        </p:scale>
        <p:origin x="858"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11/2/2024</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583314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7D5506EE-1026-4F35-9ACC-BD05BE0F9B36}"/>
              </a:ext>
            </a:extLst>
          </p:cNvPr>
          <p:cNvSpPr>
            <a:spLocks noGrp="1"/>
          </p:cNvSpPr>
          <p:nvPr>
            <p:ph type="dt" sz="half" idx="10"/>
          </p:nvPr>
        </p:nvSpPr>
        <p:spPr/>
        <p:txBody>
          <a:bodyPr/>
          <a:lstStyle/>
          <a:p>
            <a:fld id="{B612A279-0833-481D-8C56-F67FD0AC6C50}" type="datetime1">
              <a:rPr lang="en-US" smtClean="0"/>
              <a:t>11/2/2024</a:t>
            </a:fld>
            <a:endParaRPr lang="en-US" dirty="0"/>
          </a:p>
        </p:txBody>
      </p:sp>
      <p:sp>
        <p:nvSpPr>
          <p:cNvPr id="8" name="Footer Placeholder 7">
            <a:extLst>
              <a:ext uri="{FF2B5EF4-FFF2-40B4-BE49-F238E27FC236}">
                <a16:creationId xmlns:a16="http://schemas.microsoft.com/office/drawing/2014/main" id="{B7696E5F-8D95-4450-AE52-5438E6EDE2B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722698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AF33D6B0-F070-45C4-A472-19F432BE3932}"/>
              </a:ext>
            </a:extLst>
          </p:cNvPr>
          <p:cNvSpPr>
            <a:spLocks noGrp="1"/>
          </p:cNvSpPr>
          <p:nvPr>
            <p:ph type="dt" sz="half" idx="10"/>
          </p:nvPr>
        </p:nvSpPr>
        <p:spPr/>
        <p:txBody>
          <a:bodyPr/>
          <a:lstStyle/>
          <a:p>
            <a:fld id="{6587DA83-5663-4C9C-B9AA-0B40A3DAFF81}" type="datetime1">
              <a:rPr lang="en-US" smtClean="0"/>
              <a:t>11/2/2024</a:t>
            </a:fld>
            <a:endParaRPr lang="en-US" dirty="0"/>
          </a:p>
        </p:txBody>
      </p:sp>
      <p:sp>
        <p:nvSpPr>
          <p:cNvPr id="8" name="Footer Placeholder 7">
            <a:extLst>
              <a:ext uri="{FF2B5EF4-FFF2-40B4-BE49-F238E27FC236}">
                <a16:creationId xmlns:a16="http://schemas.microsoft.com/office/drawing/2014/main" id="{9975399F-DAB2-410D-967F-ED17E6F796E7}"/>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618272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11/2/2024</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926706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11/2/2024</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041625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11/2/2024</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566630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11/2/2024</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0681946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11/2/2024</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118605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11/2/2024</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014226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11/2/2024</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9332822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11/2/2024</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232677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11/2/2024</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4982234"/>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47" r:id="rId3"/>
    <p:sldLayoutId id="2147483743" r:id="rId4"/>
    <p:sldLayoutId id="2147483738" r:id="rId5"/>
    <p:sldLayoutId id="2147483732" r:id="rId6"/>
    <p:sldLayoutId id="2147483733" r:id="rId7"/>
    <p:sldLayoutId id="2147483734" r:id="rId8"/>
    <p:sldLayoutId id="2147483735" r:id="rId9"/>
    <p:sldLayoutId id="2147483736" r:id="rId10"/>
    <p:sldLayoutId id="2147483737" r:id="rId11"/>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A9286AD2-18A9-4868-A4E3-7A2097A208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1"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FD68DA-43BA-4508-8DE2-BA9BB7B2FA5B}"/>
              </a:ext>
            </a:extLst>
          </p:cNvPr>
          <p:cNvSpPr>
            <a:spLocks noGrp="1"/>
          </p:cNvSpPr>
          <p:nvPr>
            <p:ph type="ctrTitle"/>
          </p:nvPr>
        </p:nvSpPr>
        <p:spPr>
          <a:xfrm>
            <a:off x="5289754" y="639097"/>
            <a:ext cx="6253317" cy="3686015"/>
          </a:xfrm>
        </p:spPr>
        <p:txBody>
          <a:bodyPr>
            <a:normAutofit fontScale="90000"/>
          </a:bodyPr>
          <a:lstStyle/>
          <a:p>
            <a:r>
              <a:rPr lang="en-US" dirty="0"/>
              <a:t>Super Market Sales Analysis</a:t>
            </a:r>
            <a:endParaRPr lang="en-US" sz="8000" dirty="0"/>
          </a:p>
        </p:txBody>
      </p:sp>
      <p:sp>
        <p:nvSpPr>
          <p:cNvPr id="3" name="Subtitle 2">
            <a:extLst>
              <a:ext uri="{FF2B5EF4-FFF2-40B4-BE49-F238E27FC236}">
                <a16:creationId xmlns:a16="http://schemas.microsoft.com/office/drawing/2014/main" id="{A8E9CFF2-3777-4FF4-A759-8491175B0B7C}"/>
              </a:ext>
            </a:extLst>
          </p:cNvPr>
          <p:cNvSpPr>
            <a:spLocks noGrp="1"/>
          </p:cNvSpPr>
          <p:nvPr>
            <p:ph type="subTitle" idx="1"/>
          </p:nvPr>
        </p:nvSpPr>
        <p:spPr>
          <a:xfrm>
            <a:off x="5289753" y="4672739"/>
            <a:ext cx="6269347" cy="1021498"/>
          </a:xfrm>
        </p:spPr>
        <p:txBody>
          <a:bodyPr>
            <a:normAutofit/>
          </a:bodyPr>
          <a:lstStyle/>
          <a:p>
            <a:r>
              <a:rPr lang="en-US" i="1" dirty="0">
                <a:solidFill>
                  <a:schemeClr val="tx1">
                    <a:lumMod val="85000"/>
                    <a:lumOff val="15000"/>
                  </a:schemeClr>
                </a:solidFill>
                <a:latin typeface="Aparajita" panose="02020603050405020304" pitchFamily="18" charset="0"/>
                <a:cs typeface="Aparajita" panose="02020603050405020304" pitchFamily="18" charset="0"/>
              </a:rPr>
              <a:t>Ahila </a:t>
            </a:r>
            <a:r>
              <a:rPr lang="en-US" i="1" dirty="0" err="1">
                <a:solidFill>
                  <a:schemeClr val="tx1">
                    <a:lumMod val="85000"/>
                    <a:lumOff val="15000"/>
                  </a:schemeClr>
                </a:solidFill>
                <a:latin typeface="Aparajita" panose="02020603050405020304" pitchFamily="18" charset="0"/>
                <a:cs typeface="Aparajita" panose="02020603050405020304" pitchFamily="18" charset="0"/>
              </a:rPr>
              <a:t>saseendran</a:t>
            </a:r>
            <a:endParaRPr lang="en-US" i="1" dirty="0">
              <a:solidFill>
                <a:schemeClr val="tx1">
                  <a:lumMod val="85000"/>
                  <a:lumOff val="15000"/>
                </a:schemeClr>
              </a:solidFill>
              <a:latin typeface="Aparajita" panose="02020603050405020304" pitchFamily="18" charset="0"/>
              <a:cs typeface="Aparajita" panose="02020603050405020304" pitchFamily="18" charset="0"/>
            </a:endParaRPr>
          </a:p>
        </p:txBody>
      </p:sp>
      <p:cxnSp>
        <p:nvCxnSpPr>
          <p:cNvPr id="24" name="Straight Connector 23">
            <a:extLst>
              <a:ext uri="{FF2B5EF4-FFF2-40B4-BE49-F238E27FC236}">
                <a16:creationId xmlns:a16="http://schemas.microsoft.com/office/drawing/2014/main" id="{E7A7CD63-7EC3-44F3-95D0-595C4019FF2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27754" y="4498925"/>
            <a:ext cx="563610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3D44DF70-F264-9CC2-A97E-E736472AE73F}"/>
              </a:ext>
            </a:extLst>
          </p:cNvPr>
          <p:cNvPicPr>
            <a:picLocks noChangeAspect="1"/>
          </p:cNvPicPr>
          <p:nvPr/>
        </p:nvPicPr>
        <p:blipFill>
          <a:blip r:embed="rId2"/>
          <a:srcRect l="19033" t="12724" r="16784" b="33529"/>
          <a:stretch/>
        </p:blipFill>
        <p:spPr>
          <a:xfrm>
            <a:off x="107446" y="1237133"/>
            <a:ext cx="4936860" cy="3686016"/>
          </a:xfrm>
          <a:prstGeom prst="rect">
            <a:avLst/>
          </a:prstGeom>
        </p:spPr>
      </p:pic>
    </p:spTree>
    <p:extLst>
      <p:ext uri="{BB962C8B-B14F-4D97-AF65-F5344CB8AC3E}">
        <p14:creationId xmlns:p14="http://schemas.microsoft.com/office/powerpoint/2010/main" val="40437378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55E5E4A-4C42-5E0B-B1AC-CC42F238FC4F}"/>
              </a:ext>
            </a:extLst>
          </p:cNvPr>
          <p:cNvSpPr txBox="1"/>
          <p:nvPr/>
        </p:nvSpPr>
        <p:spPr>
          <a:xfrm>
            <a:off x="646510" y="315396"/>
            <a:ext cx="6093618" cy="369332"/>
          </a:xfrm>
          <a:prstGeom prst="rect">
            <a:avLst/>
          </a:prstGeom>
          <a:noFill/>
        </p:spPr>
        <p:txBody>
          <a:bodyPr wrap="square">
            <a:spAutoFit/>
          </a:bodyPr>
          <a:lstStyle/>
          <a:p>
            <a:r>
              <a:rPr lang="en-IN" b="1" dirty="0"/>
              <a:t>Questions on univariate Analysis</a:t>
            </a:r>
          </a:p>
        </p:txBody>
      </p:sp>
      <p:sp>
        <p:nvSpPr>
          <p:cNvPr id="5" name="TextBox 4">
            <a:extLst>
              <a:ext uri="{FF2B5EF4-FFF2-40B4-BE49-F238E27FC236}">
                <a16:creationId xmlns:a16="http://schemas.microsoft.com/office/drawing/2014/main" id="{CF97580F-126B-60E6-5298-9FBCA7983299}"/>
              </a:ext>
            </a:extLst>
          </p:cNvPr>
          <p:cNvSpPr txBox="1"/>
          <p:nvPr/>
        </p:nvSpPr>
        <p:spPr>
          <a:xfrm>
            <a:off x="746523" y="905884"/>
            <a:ext cx="6093618" cy="3539430"/>
          </a:xfrm>
          <a:prstGeom prst="rect">
            <a:avLst/>
          </a:prstGeom>
          <a:noFill/>
        </p:spPr>
        <p:txBody>
          <a:bodyPr wrap="square">
            <a:spAutoFit/>
          </a:bodyPr>
          <a:lstStyle/>
          <a:p>
            <a:r>
              <a:rPr lang="en-IN" sz="1600" dirty="0"/>
              <a:t>1.In which all city this super market is present ?</a:t>
            </a:r>
          </a:p>
          <a:p>
            <a:r>
              <a:rPr lang="en-US" sz="1600" dirty="0">
                <a:solidFill>
                  <a:srgbClr val="0070C0"/>
                </a:solidFill>
              </a:rPr>
              <a:t>select distinct(City) from supermarket ;</a:t>
            </a:r>
            <a:endParaRPr lang="en-IN" sz="1600" dirty="0">
              <a:solidFill>
                <a:srgbClr val="0070C0"/>
              </a:solidFill>
            </a:endParaRPr>
          </a:p>
          <a:p>
            <a:endParaRPr lang="en-IN" dirty="0"/>
          </a:p>
          <a:p>
            <a:endParaRPr lang="en-IN" dirty="0"/>
          </a:p>
          <a:p>
            <a:endParaRPr lang="en-IN" dirty="0"/>
          </a:p>
          <a:p>
            <a:endParaRPr lang="en-IN" dirty="0"/>
          </a:p>
          <a:p>
            <a:endParaRPr lang="en-IN" dirty="0"/>
          </a:p>
          <a:p>
            <a:endParaRPr lang="en-IN" dirty="0"/>
          </a:p>
          <a:p>
            <a:endParaRPr lang="en-IN" dirty="0"/>
          </a:p>
          <a:p>
            <a:r>
              <a:rPr lang="en-IN" sz="1600" dirty="0"/>
              <a:t>2.What are the branches of the super market ?</a:t>
            </a:r>
          </a:p>
          <a:p>
            <a:r>
              <a:rPr lang="en-US" sz="1600" dirty="0">
                <a:solidFill>
                  <a:srgbClr val="0070C0"/>
                </a:solidFill>
              </a:rPr>
              <a:t>select distinct(branch) from supermarket;</a:t>
            </a:r>
          </a:p>
          <a:p>
            <a:endParaRPr lang="en-IN" sz="1600" dirty="0">
              <a:solidFill>
                <a:srgbClr val="0070C0"/>
              </a:solidFill>
            </a:endParaRPr>
          </a:p>
          <a:p>
            <a:endParaRPr lang="en-IN" dirty="0"/>
          </a:p>
        </p:txBody>
      </p:sp>
      <p:pic>
        <p:nvPicPr>
          <p:cNvPr id="7" name="Picture 6">
            <a:extLst>
              <a:ext uri="{FF2B5EF4-FFF2-40B4-BE49-F238E27FC236}">
                <a16:creationId xmlns:a16="http://schemas.microsoft.com/office/drawing/2014/main" id="{B2B5E246-CB62-D57C-FC91-74487EBF9AFB}"/>
              </a:ext>
            </a:extLst>
          </p:cNvPr>
          <p:cNvPicPr>
            <a:picLocks noChangeAspect="1"/>
          </p:cNvPicPr>
          <p:nvPr/>
        </p:nvPicPr>
        <p:blipFill>
          <a:blip r:embed="rId2"/>
          <a:srcRect l="16992" t="56670" r="76913" b="32074"/>
          <a:stretch/>
        </p:blipFill>
        <p:spPr>
          <a:xfrm>
            <a:off x="1614487" y="1616628"/>
            <a:ext cx="1323975" cy="1656279"/>
          </a:xfrm>
          <a:prstGeom prst="rect">
            <a:avLst/>
          </a:prstGeom>
        </p:spPr>
      </p:pic>
      <p:pic>
        <p:nvPicPr>
          <p:cNvPr id="9" name="Picture 8">
            <a:extLst>
              <a:ext uri="{FF2B5EF4-FFF2-40B4-BE49-F238E27FC236}">
                <a16:creationId xmlns:a16="http://schemas.microsoft.com/office/drawing/2014/main" id="{0BA2BDB0-9061-4D49-A139-B567EF844772}"/>
              </a:ext>
            </a:extLst>
          </p:cNvPr>
          <p:cNvPicPr>
            <a:picLocks noChangeAspect="1"/>
          </p:cNvPicPr>
          <p:nvPr/>
        </p:nvPicPr>
        <p:blipFill>
          <a:blip r:embed="rId3"/>
          <a:srcRect l="16992" t="56448" r="78789" b="33133"/>
          <a:stretch/>
        </p:blipFill>
        <p:spPr>
          <a:xfrm>
            <a:off x="1614487" y="4099342"/>
            <a:ext cx="1323974" cy="1134256"/>
          </a:xfrm>
          <a:prstGeom prst="rect">
            <a:avLst/>
          </a:prstGeom>
        </p:spPr>
      </p:pic>
    </p:spTree>
    <p:extLst>
      <p:ext uri="{BB962C8B-B14F-4D97-AF65-F5344CB8AC3E}">
        <p14:creationId xmlns:p14="http://schemas.microsoft.com/office/powerpoint/2010/main" val="2040997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8CCC466-91BA-BCA6-8EDB-EFD3991FB07A}"/>
              </a:ext>
            </a:extLst>
          </p:cNvPr>
          <p:cNvSpPr txBox="1"/>
          <p:nvPr/>
        </p:nvSpPr>
        <p:spPr>
          <a:xfrm>
            <a:off x="460773" y="201097"/>
            <a:ext cx="6093618" cy="338554"/>
          </a:xfrm>
          <a:prstGeom prst="rect">
            <a:avLst/>
          </a:prstGeom>
          <a:noFill/>
        </p:spPr>
        <p:txBody>
          <a:bodyPr wrap="square">
            <a:spAutoFit/>
          </a:bodyPr>
          <a:lstStyle/>
          <a:p>
            <a:r>
              <a:rPr lang="en-IN" sz="1600" dirty="0"/>
              <a:t>3.Payment mode where customers choose mostly ?</a:t>
            </a:r>
          </a:p>
        </p:txBody>
      </p:sp>
      <p:sp>
        <p:nvSpPr>
          <p:cNvPr id="5" name="TextBox 4">
            <a:extLst>
              <a:ext uri="{FF2B5EF4-FFF2-40B4-BE49-F238E27FC236}">
                <a16:creationId xmlns:a16="http://schemas.microsoft.com/office/drawing/2014/main" id="{8F3DE6C1-CAD3-F4AC-03A3-6F7CD7E98E06}"/>
              </a:ext>
            </a:extLst>
          </p:cNvPr>
          <p:cNvSpPr txBox="1"/>
          <p:nvPr/>
        </p:nvSpPr>
        <p:spPr>
          <a:xfrm>
            <a:off x="589359" y="424250"/>
            <a:ext cx="10026253" cy="338554"/>
          </a:xfrm>
          <a:prstGeom prst="rect">
            <a:avLst/>
          </a:prstGeom>
          <a:noFill/>
        </p:spPr>
        <p:txBody>
          <a:bodyPr wrap="square">
            <a:spAutoFit/>
          </a:bodyPr>
          <a:lstStyle/>
          <a:p>
            <a:r>
              <a:rPr lang="en-IN" sz="1600" dirty="0">
                <a:solidFill>
                  <a:srgbClr val="0070C0"/>
                </a:solidFill>
              </a:rPr>
              <a:t>select Payment, count(*) as counts from supermarket group by Payment order by counts </a:t>
            </a:r>
            <a:r>
              <a:rPr lang="en-IN" sz="1600" dirty="0" err="1">
                <a:solidFill>
                  <a:srgbClr val="0070C0"/>
                </a:solidFill>
              </a:rPr>
              <a:t>desc</a:t>
            </a:r>
            <a:r>
              <a:rPr lang="en-IN" sz="1600" dirty="0">
                <a:solidFill>
                  <a:srgbClr val="0070C0"/>
                </a:solidFill>
              </a:rPr>
              <a:t>;</a:t>
            </a:r>
          </a:p>
        </p:txBody>
      </p:sp>
      <p:pic>
        <p:nvPicPr>
          <p:cNvPr id="9" name="Picture 8">
            <a:extLst>
              <a:ext uri="{FF2B5EF4-FFF2-40B4-BE49-F238E27FC236}">
                <a16:creationId xmlns:a16="http://schemas.microsoft.com/office/drawing/2014/main" id="{C8819959-6D7D-DC62-4711-7B74FF42D807}"/>
              </a:ext>
            </a:extLst>
          </p:cNvPr>
          <p:cNvPicPr>
            <a:picLocks noChangeAspect="1"/>
          </p:cNvPicPr>
          <p:nvPr/>
        </p:nvPicPr>
        <p:blipFill>
          <a:blip r:embed="rId2"/>
          <a:srcRect l="16875" t="56461" r="73164" b="32908"/>
          <a:stretch/>
        </p:blipFill>
        <p:spPr>
          <a:xfrm>
            <a:off x="1532334" y="881718"/>
            <a:ext cx="1614488" cy="957143"/>
          </a:xfrm>
          <a:prstGeom prst="rect">
            <a:avLst/>
          </a:prstGeom>
        </p:spPr>
      </p:pic>
      <p:sp>
        <p:nvSpPr>
          <p:cNvPr id="12" name="TextBox 11">
            <a:extLst>
              <a:ext uri="{FF2B5EF4-FFF2-40B4-BE49-F238E27FC236}">
                <a16:creationId xmlns:a16="http://schemas.microsoft.com/office/drawing/2014/main" id="{59DAD82B-C518-F8CF-C110-73A6B2E9A156}"/>
              </a:ext>
            </a:extLst>
          </p:cNvPr>
          <p:cNvSpPr txBox="1"/>
          <p:nvPr/>
        </p:nvSpPr>
        <p:spPr>
          <a:xfrm>
            <a:off x="460773" y="1866335"/>
            <a:ext cx="6093618" cy="338554"/>
          </a:xfrm>
          <a:prstGeom prst="rect">
            <a:avLst/>
          </a:prstGeom>
          <a:noFill/>
        </p:spPr>
        <p:txBody>
          <a:bodyPr wrap="square">
            <a:spAutoFit/>
          </a:bodyPr>
          <a:lstStyle/>
          <a:p>
            <a:r>
              <a:rPr lang="en-IN" sz="1600" dirty="0"/>
              <a:t>4</a:t>
            </a:r>
            <a:r>
              <a:rPr lang="en-US" sz="1600" dirty="0"/>
              <a:t>.What product line have average rating ?</a:t>
            </a:r>
            <a:endParaRPr lang="en-IN" sz="1600" dirty="0"/>
          </a:p>
        </p:txBody>
      </p:sp>
      <p:sp>
        <p:nvSpPr>
          <p:cNvPr id="14" name="TextBox 13">
            <a:extLst>
              <a:ext uri="{FF2B5EF4-FFF2-40B4-BE49-F238E27FC236}">
                <a16:creationId xmlns:a16="http://schemas.microsoft.com/office/drawing/2014/main" id="{EC6160C4-5624-6A4C-41FB-C7013CBA98FD}"/>
              </a:ext>
            </a:extLst>
          </p:cNvPr>
          <p:cNvSpPr txBox="1"/>
          <p:nvPr/>
        </p:nvSpPr>
        <p:spPr>
          <a:xfrm>
            <a:off x="589359" y="2128243"/>
            <a:ext cx="9040416" cy="338554"/>
          </a:xfrm>
          <a:prstGeom prst="rect">
            <a:avLst/>
          </a:prstGeom>
          <a:noFill/>
        </p:spPr>
        <p:txBody>
          <a:bodyPr wrap="square">
            <a:spAutoFit/>
          </a:bodyPr>
          <a:lstStyle/>
          <a:p>
            <a:r>
              <a:rPr lang="en-US" sz="1600" dirty="0">
                <a:solidFill>
                  <a:srgbClr val="0070C0"/>
                </a:solidFill>
              </a:rPr>
              <a:t>select avg(Rating),</a:t>
            </a:r>
            <a:r>
              <a:rPr lang="en-US" sz="1600" dirty="0" err="1">
                <a:solidFill>
                  <a:srgbClr val="0070C0"/>
                </a:solidFill>
              </a:rPr>
              <a:t>product_line</a:t>
            </a:r>
            <a:r>
              <a:rPr lang="en-US" sz="1600" dirty="0">
                <a:solidFill>
                  <a:srgbClr val="0070C0"/>
                </a:solidFill>
              </a:rPr>
              <a:t> from supermarket group by </a:t>
            </a:r>
            <a:r>
              <a:rPr lang="en-US" sz="1600" dirty="0" err="1">
                <a:solidFill>
                  <a:srgbClr val="0070C0"/>
                </a:solidFill>
              </a:rPr>
              <a:t>product_line</a:t>
            </a:r>
            <a:r>
              <a:rPr lang="en-US" sz="1600" dirty="0">
                <a:solidFill>
                  <a:srgbClr val="0070C0"/>
                </a:solidFill>
              </a:rPr>
              <a:t> order by avg(rating) desc;</a:t>
            </a:r>
            <a:endParaRPr lang="en-IN" sz="1600" dirty="0">
              <a:solidFill>
                <a:srgbClr val="0070C0"/>
              </a:solidFill>
            </a:endParaRPr>
          </a:p>
        </p:txBody>
      </p:sp>
      <p:pic>
        <p:nvPicPr>
          <p:cNvPr id="20" name="Picture 19">
            <a:extLst>
              <a:ext uri="{FF2B5EF4-FFF2-40B4-BE49-F238E27FC236}">
                <a16:creationId xmlns:a16="http://schemas.microsoft.com/office/drawing/2014/main" id="{DBD8A4C6-A778-A00D-5783-3C8414A09BE4}"/>
              </a:ext>
            </a:extLst>
          </p:cNvPr>
          <p:cNvPicPr>
            <a:picLocks noChangeAspect="1"/>
          </p:cNvPicPr>
          <p:nvPr/>
        </p:nvPicPr>
        <p:blipFill>
          <a:blip r:embed="rId3"/>
          <a:srcRect l="16758" t="67858" r="64492" b="16234"/>
          <a:stretch/>
        </p:blipFill>
        <p:spPr>
          <a:xfrm>
            <a:off x="1421606" y="2538772"/>
            <a:ext cx="2286001" cy="1215239"/>
          </a:xfrm>
          <a:prstGeom prst="rect">
            <a:avLst/>
          </a:prstGeom>
        </p:spPr>
      </p:pic>
      <p:sp>
        <p:nvSpPr>
          <p:cNvPr id="21" name="TextBox 20">
            <a:extLst>
              <a:ext uri="{FF2B5EF4-FFF2-40B4-BE49-F238E27FC236}">
                <a16:creationId xmlns:a16="http://schemas.microsoft.com/office/drawing/2014/main" id="{47664CE5-A2C5-9498-F48F-754C5DAE0779}"/>
              </a:ext>
            </a:extLst>
          </p:cNvPr>
          <p:cNvSpPr txBox="1"/>
          <p:nvPr/>
        </p:nvSpPr>
        <p:spPr>
          <a:xfrm>
            <a:off x="460773" y="3786073"/>
            <a:ext cx="6093618" cy="338554"/>
          </a:xfrm>
          <a:prstGeom prst="rect">
            <a:avLst/>
          </a:prstGeom>
          <a:noFill/>
        </p:spPr>
        <p:txBody>
          <a:bodyPr wrap="square">
            <a:spAutoFit/>
          </a:bodyPr>
          <a:lstStyle/>
          <a:p>
            <a:r>
              <a:rPr lang="en-IN" sz="1600" dirty="0"/>
              <a:t>5.</a:t>
            </a:r>
            <a:r>
              <a:rPr lang="en-US" sz="1600" dirty="0"/>
              <a:t> Which product line is purchased for highest quantity ?</a:t>
            </a:r>
            <a:endParaRPr lang="en-IN" sz="1600" dirty="0"/>
          </a:p>
        </p:txBody>
      </p:sp>
      <p:sp>
        <p:nvSpPr>
          <p:cNvPr id="23" name="TextBox 22">
            <a:extLst>
              <a:ext uri="{FF2B5EF4-FFF2-40B4-BE49-F238E27FC236}">
                <a16:creationId xmlns:a16="http://schemas.microsoft.com/office/drawing/2014/main" id="{553DE914-382A-1CB6-DF52-2FF7F5E21656}"/>
              </a:ext>
            </a:extLst>
          </p:cNvPr>
          <p:cNvSpPr txBox="1"/>
          <p:nvPr/>
        </p:nvSpPr>
        <p:spPr>
          <a:xfrm>
            <a:off x="460773" y="4124627"/>
            <a:ext cx="10697765" cy="338554"/>
          </a:xfrm>
          <a:prstGeom prst="rect">
            <a:avLst/>
          </a:prstGeom>
          <a:noFill/>
        </p:spPr>
        <p:txBody>
          <a:bodyPr wrap="square">
            <a:spAutoFit/>
          </a:bodyPr>
          <a:lstStyle/>
          <a:p>
            <a:r>
              <a:rPr lang="en-US" sz="1600" dirty="0">
                <a:solidFill>
                  <a:srgbClr val="0070C0"/>
                </a:solidFill>
              </a:rPr>
              <a:t>select </a:t>
            </a:r>
            <a:r>
              <a:rPr lang="en-US" sz="1600" dirty="0" err="1">
                <a:solidFill>
                  <a:srgbClr val="0070C0"/>
                </a:solidFill>
              </a:rPr>
              <a:t>product_line,sum</a:t>
            </a:r>
            <a:r>
              <a:rPr lang="en-US" sz="1600" dirty="0">
                <a:solidFill>
                  <a:srgbClr val="0070C0"/>
                </a:solidFill>
              </a:rPr>
              <a:t>(Quantity) as sum from supermarket group by </a:t>
            </a:r>
            <a:r>
              <a:rPr lang="en-US" sz="1600" dirty="0" err="1">
                <a:solidFill>
                  <a:srgbClr val="0070C0"/>
                </a:solidFill>
              </a:rPr>
              <a:t>product_line</a:t>
            </a:r>
            <a:r>
              <a:rPr lang="en-US" sz="1600" dirty="0">
                <a:solidFill>
                  <a:srgbClr val="0070C0"/>
                </a:solidFill>
              </a:rPr>
              <a:t> order by sum desc;</a:t>
            </a:r>
            <a:endParaRPr lang="en-IN" sz="1600" dirty="0">
              <a:solidFill>
                <a:srgbClr val="0070C0"/>
              </a:solidFill>
            </a:endParaRPr>
          </a:p>
        </p:txBody>
      </p:sp>
      <p:pic>
        <p:nvPicPr>
          <p:cNvPr id="25" name="Picture 24">
            <a:extLst>
              <a:ext uri="{FF2B5EF4-FFF2-40B4-BE49-F238E27FC236}">
                <a16:creationId xmlns:a16="http://schemas.microsoft.com/office/drawing/2014/main" id="{9467DB81-B362-F030-8933-4FEB453F932E}"/>
              </a:ext>
            </a:extLst>
          </p:cNvPr>
          <p:cNvPicPr>
            <a:picLocks noChangeAspect="1"/>
          </p:cNvPicPr>
          <p:nvPr/>
        </p:nvPicPr>
        <p:blipFill>
          <a:blip r:embed="rId4"/>
          <a:srcRect l="17227" t="67858" r="70703" b="15666"/>
          <a:stretch/>
        </p:blipFill>
        <p:spPr>
          <a:xfrm>
            <a:off x="1532334" y="4801735"/>
            <a:ext cx="1471613" cy="1129345"/>
          </a:xfrm>
          <a:prstGeom prst="rect">
            <a:avLst/>
          </a:prstGeom>
        </p:spPr>
      </p:pic>
    </p:spTree>
    <p:extLst>
      <p:ext uri="{BB962C8B-B14F-4D97-AF65-F5344CB8AC3E}">
        <p14:creationId xmlns:p14="http://schemas.microsoft.com/office/powerpoint/2010/main" val="13325696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A76839C-11D1-18A6-9A28-50FF9005493A}"/>
              </a:ext>
            </a:extLst>
          </p:cNvPr>
          <p:cNvSpPr txBox="1"/>
          <p:nvPr/>
        </p:nvSpPr>
        <p:spPr>
          <a:xfrm>
            <a:off x="360760" y="129659"/>
            <a:ext cx="6093618" cy="338554"/>
          </a:xfrm>
          <a:prstGeom prst="rect">
            <a:avLst/>
          </a:prstGeom>
          <a:noFill/>
        </p:spPr>
        <p:txBody>
          <a:bodyPr wrap="square">
            <a:spAutoFit/>
          </a:bodyPr>
          <a:lstStyle/>
          <a:p>
            <a:r>
              <a:rPr lang="en-IN" sz="1600" dirty="0"/>
              <a:t>6.What are the types of customer in different branches ?</a:t>
            </a:r>
          </a:p>
        </p:txBody>
      </p:sp>
      <p:sp>
        <p:nvSpPr>
          <p:cNvPr id="5" name="TextBox 4">
            <a:extLst>
              <a:ext uri="{FF2B5EF4-FFF2-40B4-BE49-F238E27FC236}">
                <a16:creationId xmlns:a16="http://schemas.microsoft.com/office/drawing/2014/main" id="{3566A06A-DF56-38BA-6734-41D8AE057D44}"/>
              </a:ext>
            </a:extLst>
          </p:cNvPr>
          <p:cNvSpPr txBox="1"/>
          <p:nvPr/>
        </p:nvSpPr>
        <p:spPr>
          <a:xfrm>
            <a:off x="360760" y="498991"/>
            <a:ext cx="6093618" cy="830997"/>
          </a:xfrm>
          <a:prstGeom prst="rect">
            <a:avLst/>
          </a:prstGeom>
          <a:noFill/>
        </p:spPr>
        <p:txBody>
          <a:bodyPr wrap="square">
            <a:spAutoFit/>
          </a:bodyPr>
          <a:lstStyle/>
          <a:p>
            <a:r>
              <a:rPr lang="en-US" sz="1600" dirty="0">
                <a:solidFill>
                  <a:srgbClr val="0070C0"/>
                </a:solidFill>
              </a:rPr>
              <a:t>select </a:t>
            </a:r>
            <a:r>
              <a:rPr lang="en-US" sz="1600" dirty="0" err="1">
                <a:solidFill>
                  <a:srgbClr val="0070C0"/>
                </a:solidFill>
              </a:rPr>
              <a:t>customer_type</a:t>
            </a:r>
            <a:r>
              <a:rPr lang="en-US" sz="1600" dirty="0">
                <a:solidFill>
                  <a:srgbClr val="0070C0"/>
                </a:solidFill>
              </a:rPr>
              <a:t> from supermarket where branch=‘A’;</a:t>
            </a:r>
          </a:p>
          <a:p>
            <a:r>
              <a:rPr lang="en-US" sz="1600" dirty="0">
                <a:solidFill>
                  <a:srgbClr val="0070C0"/>
                </a:solidFill>
              </a:rPr>
              <a:t>select </a:t>
            </a:r>
            <a:r>
              <a:rPr lang="en-US" sz="1600" dirty="0" err="1">
                <a:solidFill>
                  <a:srgbClr val="0070C0"/>
                </a:solidFill>
              </a:rPr>
              <a:t>customer_type</a:t>
            </a:r>
            <a:r>
              <a:rPr lang="en-US" sz="1600" dirty="0">
                <a:solidFill>
                  <a:srgbClr val="0070C0"/>
                </a:solidFill>
              </a:rPr>
              <a:t> from supermarket where branch='B’;</a:t>
            </a:r>
          </a:p>
          <a:p>
            <a:r>
              <a:rPr lang="en-US" sz="1600" dirty="0">
                <a:solidFill>
                  <a:srgbClr val="0070C0"/>
                </a:solidFill>
              </a:rPr>
              <a:t>select </a:t>
            </a:r>
            <a:r>
              <a:rPr lang="en-US" sz="1600" dirty="0" err="1">
                <a:solidFill>
                  <a:srgbClr val="0070C0"/>
                </a:solidFill>
              </a:rPr>
              <a:t>customer_type</a:t>
            </a:r>
            <a:r>
              <a:rPr lang="en-US" sz="1600" dirty="0">
                <a:solidFill>
                  <a:srgbClr val="0070C0"/>
                </a:solidFill>
              </a:rPr>
              <a:t> from supermarket where branch='C';</a:t>
            </a:r>
            <a:endParaRPr lang="en-IN" sz="1600" dirty="0">
              <a:solidFill>
                <a:srgbClr val="0070C0"/>
              </a:solidFill>
            </a:endParaRPr>
          </a:p>
        </p:txBody>
      </p:sp>
      <p:pic>
        <p:nvPicPr>
          <p:cNvPr id="7" name="Picture 6">
            <a:extLst>
              <a:ext uri="{FF2B5EF4-FFF2-40B4-BE49-F238E27FC236}">
                <a16:creationId xmlns:a16="http://schemas.microsoft.com/office/drawing/2014/main" id="{36320D40-1D0A-DD37-5D1F-7323E8478558}"/>
              </a:ext>
            </a:extLst>
          </p:cNvPr>
          <p:cNvPicPr>
            <a:picLocks noChangeAspect="1"/>
          </p:cNvPicPr>
          <p:nvPr/>
        </p:nvPicPr>
        <p:blipFill>
          <a:blip r:embed="rId2"/>
          <a:srcRect l="16406" t="39787" r="75391" b="52709"/>
          <a:stretch/>
        </p:blipFill>
        <p:spPr>
          <a:xfrm>
            <a:off x="614363" y="1471614"/>
            <a:ext cx="1000125" cy="514350"/>
          </a:xfrm>
          <a:prstGeom prst="rect">
            <a:avLst/>
          </a:prstGeom>
        </p:spPr>
      </p:pic>
      <p:sp>
        <p:nvSpPr>
          <p:cNvPr id="9" name="TextBox 8">
            <a:extLst>
              <a:ext uri="{FF2B5EF4-FFF2-40B4-BE49-F238E27FC236}">
                <a16:creationId xmlns:a16="http://schemas.microsoft.com/office/drawing/2014/main" id="{41D449C5-0046-1188-9AAF-478E89B767BF}"/>
              </a:ext>
            </a:extLst>
          </p:cNvPr>
          <p:cNvSpPr txBox="1"/>
          <p:nvPr/>
        </p:nvSpPr>
        <p:spPr>
          <a:xfrm>
            <a:off x="360760" y="2127590"/>
            <a:ext cx="6093618" cy="338554"/>
          </a:xfrm>
          <a:prstGeom prst="rect">
            <a:avLst/>
          </a:prstGeom>
          <a:noFill/>
        </p:spPr>
        <p:txBody>
          <a:bodyPr wrap="square">
            <a:spAutoFit/>
          </a:bodyPr>
          <a:lstStyle/>
          <a:p>
            <a:r>
              <a:rPr lang="en-IN" sz="1600" dirty="0"/>
              <a:t>7.What are the count of Female, Male customers ?</a:t>
            </a:r>
          </a:p>
        </p:txBody>
      </p:sp>
      <p:sp>
        <p:nvSpPr>
          <p:cNvPr id="11" name="TextBox 10">
            <a:extLst>
              <a:ext uri="{FF2B5EF4-FFF2-40B4-BE49-F238E27FC236}">
                <a16:creationId xmlns:a16="http://schemas.microsoft.com/office/drawing/2014/main" id="{CF491B6F-8198-F521-096C-9A4AE0313ED0}"/>
              </a:ext>
            </a:extLst>
          </p:cNvPr>
          <p:cNvSpPr txBox="1"/>
          <p:nvPr/>
        </p:nvSpPr>
        <p:spPr>
          <a:xfrm>
            <a:off x="360760" y="2460400"/>
            <a:ext cx="7868840" cy="584775"/>
          </a:xfrm>
          <a:prstGeom prst="rect">
            <a:avLst/>
          </a:prstGeom>
          <a:noFill/>
        </p:spPr>
        <p:txBody>
          <a:bodyPr wrap="square">
            <a:spAutoFit/>
          </a:bodyPr>
          <a:lstStyle/>
          <a:p>
            <a:r>
              <a:rPr lang="en-IN" sz="1600" dirty="0">
                <a:solidFill>
                  <a:srgbClr val="0070C0"/>
                </a:solidFill>
              </a:rPr>
              <a:t>select count(</a:t>
            </a:r>
            <a:r>
              <a:rPr lang="en-IN" sz="1600" dirty="0" err="1">
                <a:solidFill>
                  <a:srgbClr val="0070C0"/>
                </a:solidFill>
              </a:rPr>
              <a:t>customer_type</a:t>
            </a:r>
            <a:r>
              <a:rPr lang="en-IN" sz="1600" dirty="0">
                <a:solidFill>
                  <a:srgbClr val="0070C0"/>
                </a:solidFill>
              </a:rPr>
              <a:t>) from supermarket  where  gender='female’;</a:t>
            </a:r>
          </a:p>
          <a:p>
            <a:r>
              <a:rPr lang="en-IN" sz="1600" dirty="0">
                <a:solidFill>
                  <a:srgbClr val="0070C0"/>
                </a:solidFill>
              </a:rPr>
              <a:t>select count(</a:t>
            </a:r>
            <a:r>
              <a:rPr lang="en-IN" sz="1600" dirty="0" err="1">
                <a:solidFill>
                  <a:srgbClr val="0070C0"/>
                </a:solidFill>
              </a:rPr>
              <a:t>customer_type</a:t>
            </a:r>
            <a:r>
              <a:rPr lang="en-IN" sz="1600" dirty="0">
                <a:solidFill>
                  <a:srgbClr val="0070C0"/>
                </a:solidFill>
              </a:rPr>
              <a:t>) from supermarket where gender='male';</a:t>
            </a:r>
          </a:p>
        </p:txBody>
      </p:sp>
      <p:pic>
        <p:nvPicPr>
          <p:cNvPr id="13" name="Picture 12">
            <a:extLst>
              <a:ext uri="{FF2B5EF4-FFF2-40B4-BE49-F238E27FC236}">
                <a16:creationId xmlns:a16="http://schemas.microsoft.com/office/drawing/2014/main" id="{AAFDA689-841E-3946-50A3-EE5F8B1220EF}"/>
              </a:ext>
            </a:extLst>
          </p:cNvPr>
          <p:cNvPicPr>
            <a:picLocks noChangeAspect="1"/>
          </p:cNvPicPr>
          <p:nvPr/>
        </p:nvPicPr>
        <p:blipFill>
          <a:blip r:embed="rId3"/>
          <a:srcRect l="17227" t="71677" r="73984" b="22695"/>
          <a:stretch/>
        </p:blipFill>
        <p:spPr>
          <a:xfrm>
            <a:off x="1793081" y="3058904"/>
            <a:ext cx="1071563" cy="385763"/>
          </a:xfrm>
          <a:prstGeom prst="rect">
            <a:avLst/>
          </a:prstGeom>
        </p:spPr>
      </p:pic>
      <p:pic>
        <p:nvPicPr>
          <p:cNvPr id="15" name="Picture 14">
            <a:extLst>
              <a:ext uri="{FF2B5EF4-FFF2-40B4-BE49-F238E27FC236}">
                <a16:creationId xmlns:a16="http://schemas.microsoft.com/office/drawing/2014/main" id="{7FF631BE-673F-B5C8-E0CC-546EEF0FFE0C}"/>
              </a:ext>
            </a:extLst>
          </p:cNvPr>
          <p:cNvPicPr>
            <a:picLocks noChangeAspect="1"/>
          </p:cNvPicPr>
          <p:nvPr/>
        </p:nvPicPr>
        <p:blipFill>
          <a:blip r:embed="rId4"/>
          <a:srcRect l="16759" t="72224" r="73398" b="22695"/>
          <a:stretch/>
        </p:blipFill>
        <p:spPr>
          <a:xfrm>
            <a:off x="450055" y="3077657"/>
            <a:ext cx="1200151" cy="348259"/>
          </a:xfrm>
          <a:prstGeom prst="rect">
            <a:avLst/>
          </a:prstGeom>
        </p:spPr>
      </p:pic>
      <p:sp>
        <p:nvSpPr>
          <p:cNvPr id="17" name="TextBox 16">
            <a:extLst>
              <a:ext uri="{FF2B5EF4-FFF2-40B4-BE49-F238E27FC236}">
                <a16:creationId xmlns:a16="http://schemas.microsoft.com/office/drawing/2014/main" id="{55DF51CC-CB0B-A3F2-2EA0-79E9F8D82104}"/>
              </a:ext>
            </a:extLst>
          </p:cNvPr>
          <p:cNvSpPr txBox="1"/>
          <p:nvPr/>
        </p:nvSpPr>
        <p:spPr>
          <a:xfrm>
            <a:off x="360760" y="3515113"/>
            <a:ext cx="6911578" cy="338554"/>
          </a:xfrm>
          <a:prstGeom prst="rect">
            <a:avLst/>
          </a:prstGeom>
          <a:noFill/>
        </p:spPr>
        <p:txBody>
          <a:bodyPr wrap="square">
            <a:spAutoFit/>
          </a:bodyPr>
          <a:lstStyle/>
          <a:p>
            <a:r>
              <a:rPr lang="en-IN" sz="1600" dirty="0"/>
              <a:t>8.Which product line have highest tax ?</a:t>
            </a:r>
          </a:p>
        </p:txBody>
      </p:sp>
      <p:pic>
        <p:nvPicPr>
          <p:cNvPr id="19" name="Picture 18">
            <a:extLst>
              <a:ext uri="{FF2B5EF4-FFF2-40B4-BE49-F238E27FC236}">
                <a16:creationId xmlns:a16="http://schemas.microsoft.com/office/drawing/2014/main" id="{52D14E93-4672-1DB8-1396-2165E96803D7}"/>
              </a:ext>
            </a:extLst>
          </p:cNvPr>
          <p:cNvPicPr>
            <a:picLocks noChangeAspect="1"/>
          </p:cNvPicPr>
          <p:nvPr/>
        </p:nvPicPr>
        <p:blipFill>
          <a:blip r:embed="rId5"/>
          <a:srcRect l="17343" t="50702" r="64610" b="33117"/>
          <a:stretch/>
        </p:blipFill>
        <p:spPr>
          <a:xfrm>
            <a:off x="450055" y="4323605"/>
            <a:ext cx="2200275" cy="1109139"/>
          </a:xfrm>
          <a:prstGeom prst="rect">
            <a:avLst/>
          </a:prstGeom>
        </p:spPr>
      </p:pic>
      <p:sp>
        <p:nvSpPr>
          <p:cNvPr id="21" name="TextBox 20">
            <a:extLst>
              <a:ext uri="{FF2B5EF4-FFF2-40B4-BE49-F238E27FC236}">
                <a16:creationId xmlns:a16="http://schemas.microsoft.com/office/drawing/2014/main" id="{6FC8EE39-CBFC-86EA-1043-FDBB0284A575}"/>
              </a:ext>
            </a:extLst>
          </p:cNvPr>
          <p:cNvSpPr txBox="1"/>
          <p:nvPr/>
        </p:nvSpPr>
        <p:spPr>
          <a:xfrm>
            <a:off x="360760" y="3885764"/>
            <a:ext cx="10740628" cy="338554"/>
          </a:xfrm>
          <a:prstGeom prst="rect">
            <a:avLst/>
          </a:prstGeom>
          <a:noFill/>
        </p:spPr>
        <p:txBody>
          <a:bodyPr wrap="square">
            <a:spAutoFit/>
          </a:bodyPr>
          <a:lstStyle/>
          <a:p>
            <a:r>
              <a:rPr lang="en-IN" sz="1600" dirty="0">
                <a:solidFill>
                  <a:srgbClr val="0070C0"/>
                </a:solidFill>
              </a:rPr>
              <a:t>select </a:t>
            </a:r>
            <a:r>
              <a:rPr lang="en-IN" sz="1600" dirty="0" err="1">
                <a:solidFill>
                  <a:srgbClr val="0070C0"/>
                </a:solidFill>
              </a:rPr>
              <a:t>product_line,sum</a:t>
            </a:r>
            <a:r>
              <a:rPr lang="en-IN" sz="1600" dirty="0">
                <a:solidFill>
                  <a:srgbClr val="0070C0"/>
                </a:solidFill>
              </a:rPr>
              <a:t>(tax) as </a:t>
            </a:r>
            <a:r>
              <a:rPr lang="en-IN" sz="1600" dirty="0" err="1">
                <a:solidFill>
                  <a:srgbClr val="0070C0"/>
                </a:solidFill>
              </a:rPr>
              <a:t>total_tax</a:t>
            </a:r>
            <a:r>
              <a:rPr lang="en-IN" sz="1600" dirty="0">
                <a:solidFill>
                  <a:srgbClr val="0070C0"/>
                </a:solidFill>
              </a:rPr>
              <a:t> from supermarket group by </a:t>
            </a:r>
            <a:r>
              <a:rPr lang="en-IN" sz="1600" dirty="0" err="1">
                <a:solidFill>
                  <a:srgbClr val="0070C0"/>
                </a:solidFill>
              </a:rPr>
              <a:t>product_line</a:t>
            </a:r>
            <a:r>
              <a:rPr lang="en-IN" sz="1600" dirty="0">
                <a:solidFill>
                  <a:srgbClr val="0070C0"/>
                </a:solidFill>
              </a:rPr>
              <a:t> order by sum(tax) </a:t>
            </a:r>
            <a:r>
              <a:rPr lang="en-IN" sz="1600" dirty="0" err="1">
                <a:solidFill>
                  <a:srgbClr val="0070C0"/>
                </a:solidFill>
              </a:rPr>
              <a:t>desc</a:t>
            </a:r>
            <a:r>
              <a:rPr lang="en-IN" sz="1600" dirty="0">
                <a:solidFill>
                  <a:srgbClr val="0070C0"/>
                </a:solidFill>
              </a:rPr>
              <a:t>;</a:t>
            </a:r>
          </a:p>
        </p:txBody>
      </p:sp>
    </p:spTree>
    <p:extLst>
      <p:ext uri="{BB962C8B-B14F-4D97-AF65-F5344CB8AC3E}">
        <p14:creationId xmlns:p14="http://schemas.microsoft.com/office/powerpoint/2010/main" val="38766619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CFD6D9A-F61A-211A-1F9F-5D0E29BE2DA3}"/>
              </a:ext>
            </a:extLst>
          </p:cNvPr>
          <p:cNvSpPr txBox="1"/>
          <p:nvPr/>
        </p:nvSpPr>
        <p:spPr>
          <a:xfrm>
            <a:off x="289322" y="158234"/>
            <a:ext cx="6093618" cy="338554"/>
          </a:xfrm>
          <a:prstGeom prst="rect">
            <a:avLst/>
          </a:prstGeom>
          <a:noFill/>
        </p:spPr>
        <p:txBody>
          <a:bodyPr wrap="square">
            <a:spAutoFit/>
          </a:bodyPr>
          <a:lstStyle/>
          <a:p>
            <a:r>
              <a:rPr lang="en-IN" sz="1600" dirty="0"/>
              <a:t>9.What is the sales count based on branches ?</a:t>
            </a:r>
          </a:p>
        </p:txBody>
      </p:sp>
      <p:sp>
        <p:nvSpPr>
          <p:cNvPr id="5" name="TextBox 4">
            <a:extLst>
              <a:ext uri="{FF2B5EF4-FFF2-40B4-BE49-F238E27FC236}">
                <a16:creationId xmlns:a16="http://schemas.microsoft.com/office/drawing/2014/main" id="{79EF9505-672A-DD34-CF5F-7C746DCF209F}"/>
              </a:ext>
            </a:extLst>
          </p:cNvPr>
          <p:cNvSpPr txBox="1"/>
          <p:nvPr/>
        </p:nvSpPr>
        <p:spPr>
          <a:xfrm>
            <a:off x="289321" y="496788"/>
            <a:ext cx="8954691" cy="338554"/>
          </a:xfrm>
          <a:prstGeom prst="rect">
            <a:avLst/>
          </a:prstGeom>
          <a:noFill/>
        </p:spPr>
        <p:txBody>
          <a:bodyPr wrap="square">
            <a:spAutoFit/>
          </a:bodyPr>
          <a:lstStyle/>
          <a:p>
            <a:r>
              <a:rPr lang="en-IN" sz="1600" dirty="0">
                <a:solidFill>
                  <a:srgbClr val="0070C0"/>
                </a:solidFill>
              </a:rPr>
              <a:t>select </a:t>
            </a:r>
            <a:r>
              <a:rPr lang="en-IN" sz="1600" dirty="0" err="1">
                <a:solidFill>
                  <a:srgbClr val="0070C0"/>
                </a:solidFill>
              </a:rPr>
              <a:t>branch,count</a:t>
            </a:r>
            <a:r>
              <a:rPr lang="en-IN" sz="1600" dirty="0">
                <a:solidFill>
                  <a:srgbClr val="0070C0"/>
                </a:solidFill>
              </a:rPr>
              <a:t>(</a:t>
            </a:r>
            <a:r>
              <a:rPr lang="en-IN" sz="1600" dirty="0" err="1">
                <a:solidFill>
                  <a:srgbClr val="0070C0"/>
                </a:solidFill>
              </a:rPr>
              <a:t>Invoice_id</a:t>
            </a:r>
            <a:r>
              <a:rPr lang="en-IN" sz="1600" dirty="0">
                <a:solidFill>
                  <a:srgbClr val="0070C0"/>
                </a:solidFill>
              </a:rPr>
              <a:t>) as </a:t>
            </a:r>
            <a:r>
              <a:rPr lang="en-IN" sz="1600" dirty="0" err="1">
                <a:solidFill>
                  <a:srgbClr val="0070C0"/>
                </a:solidFill>
              </a:rPr>
              <a:t>sales_count</a:t>
            </a:r>
            <a:r>
              <a:rPr lang="en-IN" sz="1600" dirty="0">
                <a:solidFill>
                  <a:srgbClr val="0070C0"/>
                </a:solidFill>
              </a:rPr>
              <a:t> from supermarket group by branch;</a:t>
            </a:r>
          </a:p>
        </p:txBody>
      </p:sp>
      <p:sp>
        <p:nvSpPr>
          <p:cNvPr id="7" name="TextBox 6">
            <a:extLst>
              <a:ext uri="{FF2B5EF4-FFF2-40B4-BE49-F238E27FC236}">
                <a16:creationId xmlns:a16="http://schemas.microsoft.com/office/drawing/2014/main" id="{32C98402-5C1F-3817-0410-3275DC854AB8}"/>
              </a:ext>
            </a:extLst>
          </p:cNvPr>
          <p:cNvSpPr txBox="1"/>
          <p:nvPr/>
        </p:nvSpPr>
        <p:spPr>
          <a:xfrm>
            <a:off x="289322" y="1736409"/>
            <a:ext cx="6093618" cy="338554"/>
          </a:xfrm>
          <a:prstGeom prst="rect">
            <a:avLst/>
          </a:prstGeom>
          <a:noFill/>
        </p:spPr>
        <p:txBody>
          <a:bodyPr wrap="square">
            <a:spAutoFit/>
          </a:bodyPr>
          <a:lstStyle/>
          <a:p>
            <a:r>
              <a:rPr lang="en-IN" sz="1600" dirty="0"/>
              <a:t>10.What is the average of goods sold ?</a:t>
            </a:r>
          </a:p>
        </p:txBody>
      </p:sp>
      <p:pic>
        <p:nvPicPr>
          <p:cNvPr id="9" name="Picture 8">
            <a:extLst>
              <a:ext uri="{FF2B5EF4-FFF2-40B4-BE49-F238E27FC236}">
                <a16:creationId xmlns:a16="http://schemas.microsoft.com/office/drawing/2014/main" id="{2B50DFE8-2BC3-2686-5C07-F906CF1E8706}"/>
              </a:ext>
            </a:extLst>
          </p:cNvPr>
          <p:cNvPicPr>
            <a:picLocks noChangeAspect="1"/>
          </p:cNvPicPr>
          <p:nvPr/>
        </p:nvPicPr>
        <p:blipFill>
          <a:blip r:embed="rId2"/>
          <a:srcRect l="16992" t="51459" r="73633" b="38953"/>
          <a:stretch/>
        </p:blipFill>
        <p:spPr>
          <a:xfrm>
            <a:off x="671512" y="957263"/>
            <a:ext cx="1285875" cy="779146"/>
          </a:xfrm>
          <a:prstGeom prst="rect">
            <a:avLst/>
          </a:prstGeom>
        </p:spPr>
      </p:pic>
      <p:sp>
        <p:nvSpPr>
          <p:cNvPr id="11" name="TextBox 10">
            <a:extLst>
              <a:ext uri="{FF2B5EF4-FFF2-40B4-BE49-F238E27FC236}">
                <a16:creationId xmlns:a16="http://schemas.microsoft.com/office/drawing/2014/main" id="{E81A7A32-F04D-E7E1-3AC2-65766F86270D}"/>
              </a:ext>
            </a:extLst>
          </p:cNvPr>
          <p:cNvSpPr txBox="1"/>
          <p:nvPr/>
        </p:nvSpPr>
        <p:spPr>
          <a:xfrm>
            <a:off x="289321" y="2074963"/>
            <a:ext cx="6093618" cy="338554"/>
          </a:xfrm>
          <a:prstGeom prst="rect">
            <a:avLst/>
          </a:prstGeom>
          <a:noFill/>
        </p:spPr>
        <p:txBody>
          <a:bodyPr wrap="square">
            <a:spAutoFit/>
          </a:bodyPr>
          <a:lstStyle/>
          <a:p>
            <a:r>
              <a:rPr lang="en-IN" sz="1600" dirty="0">
                <a:solidFill>
                  <a:srgbClr val="0070C0"/>
                </a:solidFill>
              </a:rPr>
              <a:t>select </a:t>
            </a:r>
            <a:r>
              <a:rPr lang="en-IN" sz="1600" dirty="0" err="1">
                <a:solidFill>
                  <a:srgbClr val="0070C0"/>
                </a:solidFill>
              </a:rPr>
              <a:t>avg</a:t>
            </a:r>
            <a:r>
              <a:rPr lang="en-IN" sz="1600" dirty="0">
                <a:solidFill>
                  <a:srgbClr val="0070C0"/>
                </a:solidFill>
              </a:rPr>
              <a:t>(cogs) from supermarket; </a:t>
            </a:r>
          </a:p>
        </p:txBody>
      </p:sp>
      <p:sp>
        <p:nvSpPr>
          <p:cNvPr id="13" name="TextBox 12">
            <a:extLst>
              <a:ext uri="{FF2B5EF4-FFF2-40B4-BE49-F238E27FC236}">
                <a16:creationId xmlns:a16="http://schemas.microsoft.com/office/drawing/2014/main" id="{DD3FF748-4E60-6A7C-287E-D72980BB140A}"/>
              </a:ext>
            </a:extLst>
          </p:cNvPr>
          <p:cNvSpPr txBox="1"/>
          <p:nvPr/>
        </p:nvSpPr>
        <p:spPr>
          <a:xfrm>
            <a:off x="289321" y="2962697"/>
            <a:ext cx="6093618" cy="338554"/>
          </a:xfrm>
          <a:prstGeom prst="rect">
            <a:avLst/>
          </a:prstGeom>
          <a:noFill/>
        </p:spPr>
        <p:txBody>
          <a:bodyPr wrap="square">
            <a:spAutoFit/>
          </a:bodyPr>
          <a:lstStyle/>
          <a:p>
            <a:r>
              <a:rPr lang="en-US" sz="1600" dirty="0"/>
              <a:t>11.Which product line have highest transaction count ?</a:t>
            </a:r>
            <a:endParaRPr lang="en-IN" sz="1600" dirty="0"/>
          </a:p>
        </p:txBody>
      </p:sp>
      <p:pic>
        <p:nvPicPr>
          <p:cNvPr id="15" name="Picture 14">
            <a:extLst>
              <a:ext uri="{FF2B5EF4-FFF2-40B4-BE49-F238E27FC236}">
                <a16:creationId xmlns:a16="http://schemas.microsoft.com/office/drawing/2014/main" id="{AD1ADA54-9D93-3D67-89E0-03DD588637F4}"/>
              </a:ext>
            </a:extLst>
          </p:cNvPr>
          <p:cNvPicPr>
            <a:picLocks noChangeAspect="1"/>
          </p:cNvPicPr>
          <p:nvPr/>
        </p:nvPicPr>
        <p:blipFill>
          <a:blip r:embed="rId3"/>
          <a:srcRect l="17109" t="50000" r="77969" b="43330"/>
          <a:stretch/>
        </p:blipFill>
        <p:spPr>
          <a:xfrm>
            <a:off x="714373" y="2413517"/>
            <a:ext cx="642940" cy="549180"/>
          </a:xfrm>
          <a:prstGeom prst="rect">
            <a:avLst/>
          </a:prstGeom>
        </p:spPr>
      </p:pic>
      <p:sp>
        <p:nvSpPr>
          <p:cNvPr id="17" name="TextBox 16">
            <a:extLst>
              <a:ext uri="{FF2B5EF4-FFF2-40B4-BE49-F238E27FC236}">
                <a16:creationId xmlns:a16="http://schemas.microsoft.com/office/drawing/2014/main" id="{885CC9E4-1CC9-40CA-A015-F330C5C2DC98}"/>
              </a:ext>
            </a:extLst>
          </p:cNvPr>
          <p:cNvSpPr txBox="1"/>
          <p:nvPr/>
        </p:nvSpPr>
        <p:spPr>
          <a:xfrm>
            <a:off x="403623" y="3301251"/>
            <a:ext cx="9969102" cy="584775"/>
          </a:xfrm>
          <a:prstGeom prst="rect">
            <a:avLst/>
          </a:prstGeom>
          <a:noFill/>
        </p:spPr>
        <p:txBody>
          <a:bodyPr wrap="square">
            <a:spAutoFit/>
          </a:bodyPr>
          <a:lstStyle/>
          <a:p>
            <a:r>
              <a:rPr lang="en-IN" sz="1600" dirty="0">
                <a:solidFill>
                  <a:srgbClr val="0070C0"/>
                </a:solidFill>
              </a:rPr>
              <a:t>select </a:t>
            </a:r>
            <a:r>
              <a:rPr lang="en-IN" sz="1600" dirty="0" err="1">
                <a:solidFill>
                  <a:srgbClr val="0070C0"/>
                </a:solidFill>
              </a:rPr>
              <a:t>product_line,count</a:t>
            </a:r>
            <a:r>
              <a:rPr lang="en-IN" sz="1600" dirty="0">
                <a:solidFill>
                  <a:srgbClr val="0070C0"/>
                </a:solidFill>
              </a:rPr>
              <a:t>(*) as </a:t>
            </a:r>
            <a:r>
              <a:rPr lang="en-IN" sz="1600" dirty="0" err="1">
                <a:solidFill>
                  <a:srgbClr val="0070C0"/>
                </a:solidFill>
              </a:rPr>
              <a:t>transaction_count</a:t>
            </a:r>
            <a:r>
              <a:rPr lang="en-IN" sz="1600" dirty="0">
                <a:solidFill>
                  <a:srgbClr val="0070C0"/>
                </a:solidFill>
              </a:rPr>
              <a:t> from supermarket group by </a:t>
            </a:r>
            <a:r>
              <a:rPr lang="en-IN" sz="1600" dirty="0" err="1">
                <a:solidFill>
                  <a:srgbClr val="0070C0"/>
                </a:solidFill>
              </a:rPr>
              <a:t>product_line</a:t>
            </a:r>
            <a:r>
              <a:rPr lang="en-IN" sz="1600" dirty="0">
                <a:solidFill>
                  <a:srgbClr val="0070C0"/>
                </a:solidFill>
              </a:rPr>
              <a:t> order by </a:t>
            </a:r>
            <a:r>
              <a:rPr lang="en-IN" sz="1600" dirty="0" err="1">
                <a:solidFill>
                  <a:srgbClr val="0070C0"/>
                </a:solidFill>
              </a:rPr>
              <a:t>transaction_count</a:t>
            </a:r>
            <a:r>
              <a:rPr lang="en-IN" sz="1600" dirty="0">
                <a:solidFill>
                  <a:srgbClr val="0070C0"/>
                </a:solidFill>
              </a:rPr>
              <a:t> </a:t>
            </a:r>
            <a:r>
              <a:rPr lang="en-IN" sz="1600" dirty="0" err="1">
                <a:solidFill>
                  <a:srgbClr val="0070C0"/>
                </a:solidFill>
              </a:rPr>
              <a:t>desc</a:t>
            </a:r>
            <a:r>
              <a:rPr lang="en-IN" sz="1600" dirty="0">
                <a:solidFill>
                  <a:srgbClr val="0070C0"/>
                </a:solidFill>
              </a:rPr>
              <a:t>;</a:t>
            </a:r>
          </a:p>
        </p:txBody>
      </p:sp>
      <p:pic>
        <p:nvPicPr>
          <p:cNvPr id="19" name="Picture 18">
            <a:extLst>
              <a:ext uri="{FF2B5EF4-FFF2-40B4-BE49-F238E27FC236}">
                <a16:creationId xmlns:a16="http://schemas.microsoft.com/office/drawing/2014/main" id="{8289B6D0-DF08-EB89-01A5-7E74C43B1EB4}"/>
              </a:ext>
            </a:extLst>
          </p:cNvPr>
          <p:cNvPicPr>
            <a:picLocks noChangeAspect="1"/>
          </p:cNvPicPr>
          <p:nvPr/>
        </p:nvPicPr>
        <p:blipFill>
          <a:blip r:embed="rId4"/>
          <a:srcRect l="16875" t="50000" r="64844" b="32283"/>
          <a:stretch/>
        </p:blipFill>
        <p:spPr>
          <a:xfrm>
            <a:off x="528638" y="4047953"/>
            <a:ext cx="2228850" cy="1214438"/>
          </a:xfrm>
          <a:prstGeom prst="rect">
            <a:avLst/>
          </a:prstGeom>
        </p:spPr>
      </p:pic>
    </p:spTree>
    <p:extLst>
      <p:ext uri="{BB962C8B-B14F-4D97-AF65-F5344CB8AC3E}">
        <p14:creationId xmlns:p14="http://schemas.microsoft.com/office/powerpoint/2010/main" val="24230154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AE00A04-78EF-CF3D-F303-FDE467342FC6}"/>
              </a:ext>
            </a:extLst>
          </p:cNvPr>
          <p:cNvSpPr txBox="1"/>
          <p:nvPr/>
        </p:nvSpPr>
        <p:spPr>
          <a:xfrm>
            <a:off x="289323" y="44300"/>
            <a:ext cx="6093618" cy="338554"/>
          </a:xfrm>
          <a:prstGeom prst="rect">
            <a:avLst/>
          </a:prstGeom>
          <a:noFill/>
        </p:spPr>
        <p:txBody>
          <a:bodyPr wrap="square">
            <a:spAutoFit/>
          </a:bodyPr>
          <a:lstStyle/>
          <a:p>
            <a:r>
              <a:rPr lang="en-IN" sz="1600" dirty="0"/>
              <a:t>12.Which customer type is given discount ?</a:t>
            </a:r>
          </a:p>
        </p:txBody>
      </p:sp>
      <p:sp>
        <p:nvSpPr>
          <p:cNvPr id="5" name="TextBox 4">
            <a:extLst>
              <a:ext uri="{FF2B5EF4-FFF2-40B4-BE49-F238E27FC236}">
                <a16:creationId xmlns:a16="http://schemas.microsoft.com/office/drawing/2014/main" id="{FDD5733A-3371-9070-4B54-CA70470D84E8}"/>
              </a:ext>
            </a:extLst>
          </p:cNvPr>
          <p:cNvSpPr txBox="1"/>
          <p:nvPr/>
        </p:nvSpPr>
        <p:spPr>
          <a:xfrm>
            <a:off x="289323" y="321778"/>
            <a:ext cx="8883252" cy="338554"/>
          </a:xfrm>
          <a:prstGeom prst="rect">
            <a:avLst/>
          </a:prstGeom>
          <a:noFill/>
        </p:spPr>
        <p:txBody>
          <a:bodyPr wrap="square">
            <a:spAutoFit/>
          </a:bodyPr>
          <a:lstStyle/>
          <a:p>
            <a:r>
              <a:rPr lang="en-IN" sz="1600" dirty="0">
                <a:solidFill>
                  <a:srgbClr val="0070C0"/>
                </a:solidFill>
              </a:rPr>
              <a:t>select </a:t>
            </a:r>
            <a:r>
              <a:rPr lang="en-IN" sz="1600" dirty="0" err="1">
                <a:solidFill>
                  <a:srgbClr val="0070C0"/>
                </a:solidFill>
              </a:rPr>
              <a:t>customer_type</a:t>
            </a:r>
            <a:r>
              <a:rPr lang="en-IN" sz="1600" dirty="0">
                <a:solidFill>
                  <a:srgbClr val="0070C0"/>
                </a:solidFill>
              </a:rPr>
              <a:t> from supermarket where </a:t>
            </a:r>
            <a:r>
              <a:rPr lang="en-IN" sz="1600" dirty="0" err="1">
                <a:solidFill>
                  <a:srgbClr val="0070C0"/>
                </a:solidFill>
              </a:rPr>
              <a:t>discount_percentage</a:t>
            </a:r>
            <a:r>
              <a:rPr lang="en-IN" sz="1600" dirty="0">
                <a:solidFill>
                  <a:srgbClr val="0070C0"/>
                </a:solidFill>
              </a:rPr>
              <a:t> !=0;</a:t>
            </a:r>
          </a:p>
        </p:txBody>
      </p:sp>
      <p:pic>
        <p:nvPicPr>
          <p:cNvPr id="9" name="Picture 8">
            <a:extLst>
              <a:ext uri="{FF2B5EF4-FFF2-40B4-BE49-F238E27FC236}">
                <a16:creationId xmlns:a16="http://schemas.microsoft.com/office/drawing/2014/main" id="{1A89BB44-59CB-A3B8-5972-855E656F129C}"/>
              </a:ext>
            </a:extLst>
          </p:cNvPr>
          <p:cNvPicPr>
            <a:picLocks noChangeAspect="1"/>
          </p:cNvPicPr>
          <p:nvPr/>
        </p:nvPicPr>
        <p:blipFill>
          <a:blip r:embed="rId2"/>
          <a:srcRect l="16758" t="50000" r="76094" b="43468"/>
          <a:stretch/>
        </p:blipFill>
        <p:spPr>
          <a:xfrm>
            <a:off x="600076" y="710028"/>
            <a:ext cx="871538" cy="447736"/>
          </a:xfrm>
          <a:prstGeom prst="rect">
            <a:avLst/>
          </a:prstGeom>
        </p:spPr>
      </p:pic>
      <p:sp>
        <p:nvSpPr>
          <p:cNvPr id="11" name="TextBox 10">
            <a:extLst>
              <a:ext uri="{FF2B5EF4-FFF2-40B4-BE49-F238E27FC236}">
                <a16:creationId xmlns:a16="http://schemas.microsoft.com/office/drawing/2014/main" id="{54AC9EDD-4BC6-D1E3-CEF7-91176AE64CA2}"/>
              </a:ext>
            </a:extLst>
          </p:cNvPr>
          <p:cNvSpPr txBox="1"/>
          <p:nvPr/>
        </p:nvSpPr>
        <p:spPr>
          <a:xfrm>
            <a:off x="289323" y="1207460"/>
            <a:ext cx="6093618" cy="338554"/>
          </a:xfrm>
          <a:prstGeom prst="rect">
            <a:avLst/>
          </a:prstGeom>
          <a:noFill/>
        </p:spPr>
        <p:txBody>
          <a:bodyPr wrap="square">
            <a:spAutoFit/>
          </a:bodyPr>
          <a:lstStyle/>
          <a:p>
            <a:r>
              <a:rPr lang="en-IN" sz="1600" dirty="0"/>
              <a:t>13.What is the count of customer type ?</a:t>
            </a:r>
          </a:p>
        </p:txBody>
      </p:sp>
      <p:sp>
        <p:nvSpPr>
          <p:cNvPr id="13" name="TextBox 12">
            <a:extLst>
              <a:ext uri="{FF2B5EF4-FFF2-40B4-BE49-F238E27FC236}">
                <a16:creationId xmlns:a16="http://schemas.microsoft.com/office/drawing/2014/main" id="{26DE9D19-BE95-5701-66F6-E073C3B853FB}"/>
              </a:ext>
            </a:extLst>
          </p:cNvPr>
          <p:cNvSpPr txBox="1"/>
          <p:nvPr/>
        </p:nvSpPr>
        <p:spPr>
          <a:xfrm>
            <a:off x="289323" y="2343178"/>
            <a:ext cx="6093618" cy="338554"/>
          </a:xfrm>
          <a:prstGeom prst="rect">
            <a:avLst/>
          </a:prstGeom>
          <a:noFill/>
        </p:spPr>
        <p:txBody>
          <a:bodyPr wrap="square">
            <a:spAutoFit/>
          </a:bodyPr>
          <a:lstStyle/>
          <a:p>
            <a:r>
              <a:rPr lang="en-IN" sz="1600" dirty="0"/>
              <a:t>14.What is the distribution of gross income ?</a:t>
            </a:r>
          </a:p>
        </p:txBody>
      </p:sp>
      <p:sp>
        <p:nvSpPr>
          <p:cNvPr id="15" name="TextBox 14">
            <a:extLst>
              <a:ext uri="{FF2B5EF4-FFF2-40B4-BE49-F238E27FC236}">
                <a16:creationId xmlns:a16="http://schemas.microsoft.com/office/drawing/2014/main" id="{5D27B539-A6FA-0EFA-834C-EE7AF604517D}"/>
              </a:ext>
            </a:extLst>
          </p:cNvPr>
          <p:cNvSpPr txBox="1"/>
          <p:nvPr/>
        </p:nvSpPr>
        <p:spPr>
          <a:xfrm>
            <a:off x="289323" y="3465788"/>
            <a:ext cx="6093618" cy="369332"/>
          </a:xfrm>
          <a:prstGeom prst="rect">
            <a:avLst/>
          </a:prstGeom>
          <a:noFill/>
        </p:spPr>
        <p:txBody>
          <a:bodyPr wrap="square">
            <a:spAutoFit/>
          </a:bodyPr>
          <a:lstStyle/>
          <a:p>
            <a:r>
              <a:rPr lang="en-IN" sz="1600" dirty="0"/>
              <a:t>15.What is the average number of items per invoice</a:t>
            </a:r>
            <a:r>
              <a:rPr lang="en-IN" dirty="0"/>
              <a:t>?</a:t>
            </a:r>
          </a:p>
        </p:txBody>
      </p:sp>
      <p:sp>
        <p:nvSpPr>
          <p:cNvPr id="17" name="TextBox 16">
            <a:extLst>
              <a:ext uri="{FF2B5EF4-FFF2-40B4-BE49-F238E27FC236}">
                <a16:creationId xmlns:a16="http://schemas.microsoft.com/office/drawing/2014/main" id="{C7F80D97-5F3D-2260-8C03-2D543475BB3A}"/>
              </a:ext>
            </a:extLst>
          </p:cNvPr>
          <p:cNvSpPr txBox="1"/>
          <p:nvPr/>
        </p:nvSpPr>
        <p:spPr>
          <a:xfrm>
            <a:off x="425055" y="2638010"/>
            <a:ext cx="6093618" cy="338554"/>
          </a:xfrm>
          <a:prstGeom prst="rect">
            <a:avLst/>
          </a:prstGeom>
          <a:noFill/>
        </p:spPr>
        <p:txBody>
          <a:bodyPr wrap="square">
            <a:spAutoFit/>
          </a:bodyPr>
          <a:lstStyle/>
          <a:p>
            <a:r>
              <a:rPr lang="en-IN" sz="1600" dirty="0">
                <a:solidFill>
                  <a:srgbClr val="0070C0"/>
                </a:solidFill>
              </a:rPr>
              <a:t>select </a:t>
            </a:r>
            <a:r>
              <a:rPr lang="en-IN" sz="1600" dirty="0" err="1">
                <a:solidFill>
                  <a:srgbClr val="0070C0"/>
                </a:solidFill>
              </a:rPr>
              <a:t>avg</a:t>
            </a:r>
            <a:r>
              <a:rPr lang="en-IN" sz="1600" dirty="0">
                <a:solidFill>
                  <a:srgbClr val="0070C0"/>
                </a:solidFill>
              </a:rPr>
              <a:t>(</a:t>
            </a:r>
            <a:r>
              <a:rPr lang="en-IN" sz="1600" dirty="0" err="1">
                <a:solidFill>
                  <a:srgbClr val="0070C0"/>
                </a:solidFill>
              </a:rPr>
              <a:t>gross_income</a:t>
            </a:r>
            <a:r>
              <a:rPr lang="en-IN" sz="1600" dirty="0">
                <a:solidFill>
                  <a:srgbClr val="0070C0"/>
                </a:solidFill>
              </a:rPr>
              <a:t>) from supermarket;</a:t>
            </a:r>
          </a:p>
        </p:txBody>
      </p:sp>
      <p:pic>
        <p:nvPicPr>
          <p:cNvPr id="19" name="Picture 18">
            <a:extLst>
              <a:ext uri="{FF2B5EF4-FFF2-40B4-BE49-F238E27FC236}">
                <a16:creationId xmlns:a16="http://schemas.microsoft.com/office/drawing/2014/main" id="{6AF9F57B-D69A-FE54-0190-7F1DE92D0D04}"/>
              </a:ext>
            </a:extLst>
          </p:cNvPr>
          <p:cNvPicPr>
            <a:picLocks noChangeAspect="1"/>
          </p:cNvPicPr>
          <p:nvPr/>
        </p:nvPicPr>
        <p:blipFill>
          <a:blip r:embed="rId3"/>
          <a:srcRect l="17461" t="51490" r="74453" b="43122"/>
          <a:stretch/>
        </p:blipFill>
        <p:spPr>
          <a:xfrm>
            <a:off x="600076" y="3075933"/>
            <a:ext cx="985837" cy="538936"/>
          </a:xfrm>
          <a:prstGeom prst="rect">
            <a:avLst/>
          </a:prstGeom>
        </p:spPr>
      </p:pic>
      <p:sp>
        <p:nvSpPr>
          <p:cNvPr id="21" name="TextBox 20">
            <a:extLst>
              <a:ext uri="{FF2B5EF4-FFF2-40B4-BE49-F238E27FC236}">
                <a16:creationId xmlns:a16="http://schemas.microsoft.com/office/drawing/2014/main" id="{C1420287-B0A0-6E28-8256-E031D1BD7332}"/>
              </a:ext>
            </a:extLst>
          </p:cNvPr>
          <p:cNvSpPr txBox="1"/>
          <p:nvPr/>
        </p:nvSpPr>
        <p:spPr>
          <a:xfrm>
            <a:off x="425055" y="3760620"/>
            <a:ext cx="9690495" cy="338554"/>
          </a:xfrm>
          <a:prstGeom prst="rect">
            <a:avLst/>
          </a:prstGeom>
          <a:noFill/>
        </p:spPr>
        <p:txBody>
          <a:bodyPr wrap="square">
            <a:spAutoFit/>
          </a:bodyPr>
          <a:lstStyle/>
          <a:p>
            <a:r>
              <a:rPr lang="en-IN" sz="1600" dirty="0">
                <a:solidFill>
                  <a:srgbClr val="0070C0"/>
                </a:solidFill>
              </a:rPr>
              <a:t>select </a:t>
            </a:r>
            <a:r>
              <a:rPr lang="en-IN" sz="1600" dirty="0" err="1">
                <a:solidFill>
                  <a:srgbClr val="0070C0"/>
                </a:solidFill>
              </a:rPr>
              <a:t>Invoice_id,sum</a:t>
            </a:r>
            <a:r>
              <a:rPr lang="en-IN" sz="1600" dirty="0">
                <a:solidFill>
                  <a:srgbClr val="0070C0"/>
                </a:solidFill>
              </a:rPr>
              <a:t>(quantity) as </a:t>
            </a:r>
            <a:r>
              <a:rPr lang="en-IN" sz="1600" dirty="0" err="1">
                <a:solidFill>
                  <a:srgbClr val="0070C0"/>
                </a:solidFill>
              </a:rPr>
              <a:t>total_quantity</a:t>
            </a:r>
            <a:r>
              <a:rPr lang="en-IN" sz="1600" dirty="0">
                <a:solidFill>
                  <a:srgbClr val="0070C0"/>
                </a:solidFill>
              </a:rPr>
              <a:t> from supermarket group by </a:t>
            </a:r>
            <a:r>
              <a:rPr lang="en-IN" sz="1600" dirty="0" err="1">
                <a:solidFill>
                  <a:srgbClr val="0070C0"/>
                </a:solidFill>
              </a:rPr>
              <a:t>Invoice_id</a:t>
            </a:r>
            <a:r>
              <a:rPr lang="en-IN" sz="1600" dirty="0">
                <a:solidFill>
                  <a:srgbClr val="0070C0"/>
                </a:solidFill>
              </a:rPr>
              <a:t>;</a:t>
            </a:r>
          </a:p>
        </p:txBody>
      </p:sp>
      <p:pic>
        <p:nvPicPr>
          <p:cNvPr id="23" name="Picture 22">
            <a:extLst>
              <a:ext uri="{FF2B5EF4-FFF2-40B4-BE49-F238E27FC236}">
                <a16:creationId xmlns:a16="http://schemas.microsoft.com/office/drawing/2014/main" id="{E5294A42-A001-8EFA-1345-266CCE2C53F8}"/>
              </a:ext>
            </a:extLst>
          </p:cNvPr>
          <p:cNvPicPr>
            <a:picLocks noChangeAspect="1"/>
          </p:cNvPicPr>
          <p:nvPr/>
        </p:nvPicPr>
        <p:blipFill>
          <a:blip r:embed="rId4"/>
          <a:srcRect l="15821" t="50759" r="76328" b="42289"/>
          <a:stretch/>
        </p:blipFill>
        <p:spPr>
          <a:xfrm>
            <a:off x="542925" y="1900005"/>
            <a:ext cx="957263" cy="476636"/>
          </a:xfrm>
          <a:prstGeom prst="rect">
            <a:avLst/>
          </a:prstGeom>
        </p:spPr>
      </p:pic>
      <p:sp>
        <p:nvSpPr>
          <p:cNvPr id="25" name="TextBox 24">
            <a:extLst>
              <a:ext uri="{FF2B5EF4-FFF2-40B4-BE49-F238E27FC236}">
                <a16:creationId xmlns:a16="http://schemas.microsoft.com/office/drawing/2014/main" id="{3E9FFF0B-83CF-F9D1-C242-F0C923947F6B}"/>
              </a:ext>
            </a:extLst>
          </p:cNvPr>
          <p:cNvSpPr txBox="1"/>
          <p:nvPr/>
        </p:nvSpPr>
        <p:spPr>
          <a:xfrm>
            <a:off x="425055" y="1543160"/>
            <a:ext cx="6093618" cy="338554"/>
          </a:xfrm>
          <a:prstGeom prst="rect">
            <a:avLst/>
          </a:prstGeom>
          <a:noFill/>
        </p:spPr>
        <p:txBody>
          <a:bodyPr wrap="square">
            <a:spAutoFit/>
          </a:bodyPr>
          <a:lstStyle/>
          <a:p>
            <a:r>
              <a:rPr lang="en-IN" sz="1600" dirty="0">
                <a:solidFill>
                  <a:srgbClr val="0070C0"/>
                </a:solidFill>
              </a:rPr>
              <a:t>select </a:t>
            </a:r>
            <a:r>
              <a:rPr lang="en-IN" sz="1600" dirty="0" err="1">
                <a:solidFill>
                  <a:srgbClr val="0070C0"/>
                </a:solidFill>
              </a:rPr>
              <a:t>customer_type</a:t>
            </a:r>
            <a:r>
              <a:rPr lang="en-IN" sz="1600" dirty="0">
                <a:solidFill>
                  <a:srgbClr val="0070C0"/>
                </a:solidFill>
              </a:rPr>
              <a:t> from supermarket;</a:t>
            </a:r>
          </a:p>
        </p:txBody>
      </p:sp>
      <p:pic>
        <p:nvPicPr>
          <p:cNvPr id="27" name="Picture 26">
            <a:extLst>
              <a:ext uri="{FF2B5EF4-FFF2-40B4-BE49-F238E27FC236}">
                <a16:creationId xmlns:a16="http://schemas.microsoft.com/office/drawing/2014/main" id="{B83DAFF9-D5B5-5AE9-80AB-E3B03BEEEAC5}"/>
              </a:ext>
            </a:extLst>
          </p:cNvPr>
          <p:cNvPicPr>
            <a:picLocks noChangeAspect="1"/>
          </p:cNvPicPr>
          <p:nvPr/>
        </p:nvPicPr>
        <p:blipFill>
          <a:blip r:embed="rId5"/>
          <a:srcRect l="17030" t="51150" r="70001" b="28957"/>
          <a:stretch/>
        </p:blipFill>
        <p:spPr>
          <a:xfrm>
            <a:off x="542925" y="4394006"/>
            <a:ext cx="1581150" cy="1363533"/>
          </a:xfrm>
          <a:prstGeom prst="rect">
            <a:avLst/>
          </a:prstGeom>
        </p:spPr>
      </p:pic>
    </p:spTree>
    <p:extLst>
      <p:ext uri="{BB962C8B-B14F-4D97-AF65-F5344CB8AC3E}">
        <p14:creationId xmlns:p14="http://schemas.microsoft.com/office/powerpoint/2010/main" val="2227526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2CE585E-811A-915A-ECA8-B69BB55C9FBC}"/>
              </a:ext>
            </a:extLst>
          </p:cNvPr>
          <p:cNvSpPr txBox="1"/>
          <p:nvPr/>
        </p:nvSpPr>
        <p:spPr>
          <a:xfrm>
            <a:off x="446485" y="215384"/>
            <a:ext cx="6093618" cy="369332"/>
          </a:xfrm>
          <a:prstGeom prst="rect">
            <a:avLst/>
          </a:prstGeom>
          <a:noFill/>
        </p:spPr>
        <p:txBody>
          <a:bodyPr wrap="square">
            <a:spAutoFit/>
          </a:bodyPr>
          <a:lstStyle/>
          <a:p>
            <a:r>
              <a:rPr lang="en-IN" b="1" dirty="0"/>
              <a:t>Bivariate Analysis</a:t>
            </a:r>
          </a:p>
        </p:txBody>
      </p:sp>
      <p:sp>
        <p:nvSpPr>
          <p:cNvPr id="5" name="TextBox 4">
            <a:extLst>
              <a:ext uri="{FF2B5EF4-FFF2-40B4-BE49-F238E27FC236}">
                <a16:creationId xmlns:a16="http://schemas.microsoft.com/office/drawing/2014/main" id="{82F2B2FB-62C6-2416-666E-5D9DE9888B87}"/>
              </a:ext>
            </a:extLst>
          </p:cNvPr>
          <p:cNvSpPr txBox="1"/>
          <p:nvPr/>
        </p:nvSpPr>
        <p:spPr>
          <a:xfrm>
            <a:off x="446485" y="584716"/>
            <a:ext cx="11269265" cy="584775"/>
          </a:xfrm>
          <a:prstGeom prst="rect">
            <a:avLst/>
          </a:prstGeom>
          <a:noFill/>
        </p:spPr>
        <p:txBody>
          <a:bodyPr wrap="square">
            <a:spAutoFit/>
          </a:bodyPr>
          <a:lstStyle/>
          <a:p>
            <a:r>
              <a:rPr lang="en-US" sz="1600" dirty="0"/>
              <a:t>In a supermarket dataset, bivariate analysis helps explore relationships between two variables, revealing patterns, correlations, or differences that might impact customer behavior, sales trends, or product performance.</a:t>
            </a:r>
            <a:endParaRPr lang="en-IN" sz="1600" dirty="0"/>
          </a:p>
        </p:txBody>
      </p:sp>
      <p:pic>
        <p:nvPicPr>
          <p:cNvPr id="8" name="Picture 7">
            <a:extLst>
              <a:ext uri="{FF2B5EF4-FFF2-40B4-BE49-F238E27FC236}">
                <a16:creationId xmlns:a16="http://schemas.microsoft.com/office/drawing/2014/main" id="{386518F4-CF94-DEF2-BF4B-70D6DBF7893B}"/>
              </a:ext>
            </a:extLst>
          </p:cNvPr>
          <p:cNvPicPr>
            <a:picLocks noChangeAspect="1"/>
          </p:cNvPicPr>
          <p:nvPr/>
        </p:nvPicPr>
        <p:blipFill>
          <a:blip r:embed="rId2"/>
          <a:srcRect l="19922" t="19986" r="22070" b="33116"/>
          <a:stretch/>
        </p:blipFill>
        <p:spPr>
          <a:xfrm>
            <a:off x="446485" y="1339988"/>
            <a:ext cx="7072314" cy="3214688"/>
          </a:xfrm>
          <a:prstGeom prst="rect">
            <a:avLst/>
          </a:prstGeom>
        </p:spPr>
      </p:pic>
      <p:pic>
        <p:nvPicPr>
          <p:cNvPr id="10" name="Picture 9">
            <a:extLst>
              <a:ext uri="{FF2B5EF4-FFF2-40B4-BE49-F238E27FC236}">
                <a16:creationId xmlns:a16="http://schemas.microsoft.com/office/drawing/2014/main" id="{9A20C9B7-B5E0-1EEB-E56F-98DEC1F654E9}"/>
              </a:ext>
            </a:extLst>
          </p:cNvPr>
          <p:cNvPicPr>
            <a:picLocks noChangeAspect="1"/>
          </p:cNvPicPr>
          <p:nvPr/>
        </p:nvPicPr>
        <p:blipFill>
          <a:blip r:embed="rId3"/>
          <a:srcRect l="19336" t="20432" r="31094" b="56983"/>
          <a:stretch/>
        </p:blipFill>
        <p:spPr>
          <a:xfrm>
            <a:off x="446485" y="4725174"/>
            <a:ext cx="6043612" cy="1548110"/>
          </a:xfrm>
          <a:prstGeom prst="rect">
            <a:avLst/>
          </a:prstGeom>
        </p:spPr>
      </p:pic>
    </p:spTree>
    <p:extLst>
      <p:ext uri="{BB962C8B-B14F-4D97-AF65-F5344CB8AC3E}">
        <p14:creationId xmlns:p14="http://schemas.microsoft.com/office/powerpoint/2010/main" val="22714496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5BC0327-5AD6-8B0B-DFC1-0860345BAD32}"/>
              </a:ext>
            </a:extLst>
          </p:cNvPr>
          <p:cNvPicPr>
            <a:picLocks noChangeAspect="1"/>
          </p:cNvPicPr>
          <p:nvPr/>
        </p:nvPicPr>
        <p:blipFill>
          <a:blip r:embed="rId2"/>
          <a:srcRect l="20039" t="19777" r="28399" b="33534"/>
          <a:stretch/>
        </p:blipFill>
        <p:spPr>
          <a:xfrm>
            <a:off x="471487" y="228599"/>
            <a:ext cx="6286501" cy="3200401"/>
          </a:xfrm>
          <a:prstGeom prst="rect">
            <a:avLst/>
          </a:prstGeom>
        </p:spPr>
      </p:pic>
      <p:pic>
        <p:nvPicPr>
          <p:cNvPr id="5" name="Picture 4">
            <a:extLst>
              <a:ext uri="{FF2B5EF4-FFF2-40B4-BE49-F238E27FC236}">
                <a16:creationId xmlns:a16="http://schemas.microsoft.com/office/drawing/2014/main" id="{E937362F-4BCB-97DC-5176-F34D9D7854DB}"/>
              </a:ext>
            </a:extLst>
          </p:cNvPr>
          <p:cNvPicPr>
            <a:picLocks noChangeAspect="1"/>
          </p:cNvPicPr>
          <p:nvPr/>
        </p:nvPicPr>
        <p:blipFill>
          <a:blip r:embed="rId3"/>
          <a:srcRect l="20039" t="19569" r="30391" b="51667"/>
          <a:stretch/>
        </p:blipFill>
        <p:spPr>
          <a:xfrm>
            <a:off x="471487" y="3643312"/>
            <a:ext cx="6043613" cy="1971675"/>
          </a:xfrm>
          <a:prstGeom prst="rect">
            <a:avLst/>
          </a:prstGeom>
        </p:spPr>
      </p:pic>
    </p:spTree>
    <p:extLst>
      <p:ext uri="{BB962C8B-B14F-4D97-AF65-F5344CB8AC3E}">
        <p14:creationId xmlns:p14="http://schemas.microsoft.com/office/powerpoint/2010/main" val="34189255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6BAE0CB-BCDA-5620-2A1E-E6EE0F42974D}"/>
              </a:ext>
            </a:extLst>
          </p:cNvPr>
          <p:cNvSpPr txBox="1"/>
          <p:nvPr/>
        </p:nvSpPr>
        <p:spPr>
          <a:xfrm>
            <a:off x="346472" y="128707"/>
            <a:ext cx="6093618" cy="338554"/>
          </a:xfrm>
          <a:prstGeom prst="rect">
            <a:avLst/>
          </a:prstGeom>
          <a:noFill/>
        </p:spPr>
        <p:txBody>
          <a:bodyPr wrap="square">
            <a:spAutoFit/>
          </a:bodyPr>
          <a:lstStyle/>
          <a:p>
            <a:r>
              <a:rPr lang="en-IN" sz="1600" dirty="0"/>
              <a:t>1.Which branch has highest gross Income ?</a:t>
            </a:r>
            <a:endParaRPr lang="en-IN" dirty="0"/>
          </a:p>
        </p:txBody>
      </p:sp>
      <p:sp>
        <p:nvSpPr>
          <p:cNvPr id="4" name="TextBox 3">
            <a:extLst>
              <a:ext uri="{FF2B5EF4-FFF2-40B4-BE49-F238E27FC236}">
                <a16:creationId xmlns:a16="http://schemas.microsoft.com/office/drawing/2014/main" id="{FA8272DD-6E8A-203F-8C36-D0DBF0F16865}"/>
              </a:ext>
            </a:extLst>
          </p:cNvPr>
          <p:cNvSpPr txBox="1"/>
          <p:nvPr/>
        </p:nvSpPr>
        <p:spPr>
          <a:xfrm>
            <a:off x="346472" y="467261"/>
            <a:ext cx="11384755" cy="338554"/>
          </a:xfrm>
          <a:prstGeom prst="rect">
            <a:avLst/>
          </a:prstGeom>
          <a:noFill/>
        </p:spPr>
        <p:txBody>
          <a:bodyPr wrap="square">
            <a:spAutoFit/>
          </a:bodyPr>
          <a:lstStyle/>
          <a:p>
            <a:r>
              <a:rPr lang="en-IN" sz="1600" dirty="0">
                <a:solidFill>
                  <a:srgbClr val="0070C0"/>
                </a:solidFill>
              </a:rPr>
              <a:t>select </a:t>
            </a:r>
            <a:r>
              <a:rPr lang="en-IN" sz="1600" dirty="0" err="1">
                <a:solidFill>
                  <a:srgbClr val="0070C0"/>
                </a:solidFill>
              </a:rPr>
              <a:t>Branch,sum</a:t>
            </a:r>
            <a:r>
              <a:rPr lang="en-IN" sz="1600" dirty="0">
                <a:solidFill>
                  <a:srgbClr val="0070C0"/>
                </a:solidFill>
              </a:rPr>
              <a:t>(</a:t>
            </a:r>
            <a:r>
              <a:rPr lang="en-IN" sz="1600" dirty="0" err="1">
                <a:solidFill>
                  <a:srgbClr val="0070C0"/>
                </a:solidFill>
              </a:rPr>
              <a:t>gross_income</a:t>
            </a:r>
            <a:r>
              <a:rPr lang="en-IN" sz="1600" dirty="0">
                <a:solidFill>
                  <a:srgbClr val="0070C0"/>
                </a:solidFill>
              </a:rPr>
              <a:t>) as </a:t>
            </a:r>
            <a:r>
              <a:rPr lang="en-IN" sz="1600" dirty="0" err="1">
                <a:solidFill>
                  <a:srgbClr val="0070C0"/>
                </a:solidFill>
              </a:rPr>
              <a:t>sum_gross_income</a:t>
            </a:r>
            <a:r>
              <a:rPr lang="en-IN" sz="1600" dirty="0">
                <a:solidFill>
                  <a:srgbClr val="0070C0"/>
                </a:solidFill>
              </a:rPr>
              <a:t> from supermarket group by Branch order by </a:t>
            </a:r>
            <a:r>
              <a:rPr lang="en-IN" sz="1600" dirty="0" err="1">
                <a:solidFill>
                  <a:srgbClr val="0070C0"/>
                </a:solidFill>
              </a:rPr>
              <a:t>sum_gross_income</a:t>
            </a:r>
            <a:r>
              <a:rPr lang="en-IN" sz="1600" dirty="0">
                <a:solidFill>
                  <a:srgbClr val="0070C0"/>
                </a:solidFill>
              </a:rPr>
              <a:t> </a:t>
            </a:r>
            <a:r>
              <a:rPr lang="en-IN" sz="1600" dirty="0" err="1">
                <a:solidFill>
                  <a:srgbClr val="0070C0"/>
                </a:solidFill>
              </a:rPr>
              <a:t>desc</a:t>
            </a:r>
            <a:r>
              <a:rPr lang="en-IN" sz="1600" dirty="0">
                <a:solidFill>
                  <a:srgbClr val="0070C0"/>
                </a:solidFill>
              </a:rPr>
              <a:t>;</a:t>
            </a:r>
          </a:p>
        </p:txBody>
      </p:sp>
      <p:sp>
        <p:nvSpPr>
          <p:cNvPr id="5" name="TextBox 4">
            <a:extLst>
              <a:ext uri="{FF2B5EF4-FFF2-40B4-BE49-F238E27FC236}">
                <a16:creationId xmlns:a16="http://schemas.microsoft.com/office/drawing/2014/main" id="{44CEB839-DD13-7FA6-3F64-1B008BB209C6}"/>
              </a:ext>
            </a:extLst>
          </p:cNvPr>
          <p:cNvSpPr txBox="1"/>
          <p:nvPr/>
        </p:nvSpPr>
        <p:spPr>
          <a:xfrm>
            <a:off x="346472" y="1741705"/>
            <a:ext cx="6093618" cy="338554"/>
          </a:xfrm>
          <a:prstGeom prst="rect">
            <a:avLst/>
          </a:prstGeom>
          <a:noFill/>
        </p:spPr>
        <p:txBody>
          <a:bodyPr wrap="square">
            <a:spAutoFit/>
          </a:bodyPr>
          <a:lstStyle/>
          <a:p>
            <a:r>
              <a:rPr lang="en-IN" sz="1600" dirty="0"/>
              <a:t>2.Check the total sales based on day name ?</a:t>
            </a:r>
            <a:endParaRPr lang="en-IN" dirty="0"/>
          </a:p>
        </p:txBody>
      </p:sp>
      <p:pic>
        <p:nvPicPr>
          <p:cNvPr id="7" name="Picture 6">
            <a:extLst>
              <a:ext uri="{FF2B5EF4-FFF2-40B4-BE49-F238E27FC236}">
                <a16:creationId xmlns:a16="http://schemas.microsoft.com/office/drawing/2014/main" id="{07E75220-CFE6-7116-B910-59C8829E71FB}"/>
              </a:ext>
            </a:extLst>
          </p:cNvPr>
          <p:cNvPicPr>
            <a:picLocks noChangeAspect="1"/>
          </p:cNvPicPr>
          <p:nvPr/>
        </p:nvPicPr>
        <p:blipFill>
          <a:blip r:embed="rId2"/>
          <a:srcRect l="16993" t="71883" r="70000" b="16464"/>
          <a:stretch/>
        </p:blipFill>
        <p:spPr>
          <a:xfrm>
            <a:off x="957262" y="942974"/>
            <a:ext cx="1585913" cy="798731"/>
          </a:xfrm>
          <a:prstGeom prst="rect">
            <a:avLst/>
          </a:prstGeom>
        </p:spPr>
      </p:pic>
      <p:sp>
        <p:nvSpPr>
          <p:cNvPr id="9" name="TextBox 8">
            <a:extLst>
              <a:ext uri="{FF2B5EF4-FFF2-40B4-BE49-F238E27FC236}">
                <a16:creationId xmlns:a16="http://schemas.microsoft.com/office/drawing/2014/main" id="{2D625B67-03F2-1522-A8F6-8E059D4A8D12}"/>
              </a:ext>
            </a:extLst>
          </p:cNvPr>
          <p:cNvSpPr txBox="1"/>
          <p:nvPr/>
        </p:nvSpPr>
        <p:spPr>
          <a:xfrm>
            <a:off x="173236" y="2080259"/>
            <a:ext cx="11845528" cy="338554"/>
          </a:xfrm>
          <a:prstGeom prst="rect">
            <a:avLst/>
          </a:prstGeom>
          <a:noFill/>
        </p:spPr>
        <p:txBody>
          <a:bodyPr wrap="square">
            <a:spAutoFit/>
          </a:bodyPr>
          <a:lstStyle/>
          <a:p>
            <a:r>
              <a:rPr lang="en-IN" sz="1600" dirty="0">
                <a:solidFill>
                  <a:srgbClr val="0070C0"/>
                </a:solidFill>
              </a:rPr>
              <a:t>select </a:t>
            </a:r>
            <a:r>
              <a:rPr lang="en-IN" sz="1600" dirty="0" err="1">
                <a:solidFill>
                  <a:srgbClr val="0070C0"/>
                </a:solidFill>
              </a:rPr>
              <a:t>dayname</a:t>
            </a:r>
            <a:r>
              <a:rPr lang="en-IN" sz="1600" dirty="0">
                <a:solidFill>
                  <a:srgbClr val="0070C0"/>
                </a:solidFill>
              </a:rPr>
              <a:t>(date),</a:t>
            </a:r>
            <a:r>
              <a:rPr lang="en-IN" sz="1600" dirty="0" err="1">
                <a:solidFill>
                  <a:srgbClr val="0070C0"/>
                </a:solidFill>
              </a:rPr>
              <a:t>dayofweek</a:t>
            </a:r>
            <a:r>
              <a:rPr lang="en-IN" sz="1600" dirty="0">
                <a:solidFill>
                  <a:srgbClr val="0070C0"/>
                </a:solidFill>
              </a:rPr>
              <a:t>(date),sum(Total) from supermarket group by  </a:t>
            </a:r>
            <a:r>
              <a:rPr lang="en-IN" sz="1600" dirty="0" err="1">
                <a:solidFill>
                  <a:srgbClr val="0070C0"/>
                </a:solidFill>
              </a:rPr>
              <a:t>dayname</a:t>
            </a:r>
            <a:r>
              <a:rPr lang="en-IN" sz="1600" dirty="0">
                <a:solidFill>
                  <a:srgbClr val="0070C0"/>
                </a:solidFill>
              </a:rPr>
              <a:t>(date),</a:t>
            </a:r>
            <a:r>
              <a:rPr lang="en-IN" sz="1600" dirty="0" err="1">
                <a:solidFill>
                  <a:srgbClr val="0070C0"/>
                </a:solidFill>
              </a:rPr>
              <a:t>dayofweek</a:t>
            </a:r>
            <a:r>
              <a:rPr lang="en-IN" sz="1600" dirty="0">
                <a:solidFill>
                  <a:srgbClr val="0070C0"/>
                </a:solidFill>
              </a:rPr>
              <a:t>(date)order by sum(total) </a:t>
            </a:r>
            <a:r>
              <a:rPr lang="en-IN" sz="1600" dirty="0" err="1">
                <a:solidFill>
                  <a:srgbClr val="0070C0"/>
                </a:solidFill>
              </a:rPr>
              <a:t>desc</a:t>
            </a:r>
            <a:r>
              <a:rPr lang="en-IN" sz="1600" dirty="0">
                <a:solidFill>
                  <a:srgbClr val="0070C0"/>
                </a:solidFill>
              </a:rPr>
              <a:t>;</a:t>
            </a:r>
          </a:p>
        </p:txBody>
      </p:sp>
      <p:pic>
        <p:nvPicPr>
          <p:cNvPr id="11" name="Picture 10">
            <a:extLst>
              <a:ext uri="{FF2B5EF4-FFF2-40B4-BE49-F238E27FC236}">
                <a16:creationId xmlns:a16="http://schemas.microsoft.com/office/drawing/2014/main" id="{12E77CFE-2FC0-DAF4-18F3-A2B152E6E8F8}"/>
              </a:ext>
            </a:extLst>
          </p:cNvPr>
          <p:cNvPicPr>
            <a:picLocks noChangeAspect="1"/>
          </p:cNvPicPr>
          <p:nvPr/>
        </p:nvPicPr>
        <p:blipFill>
          <a:blip r:embed="rId3"/>
          <a:srcRect l="17227" t="46248" r="59453" b="33534"/>
          <a:stretch/>
        </p:blipFill>
        <p:spPr>
          <a:xfrm>
            <a:off x="957262" y="2570140"/>
            <a:ext cx="2843213" cy="1385888"/>
          </a:xfrm>
          <a:prstGeom prst="rect">
            <a:avLst/>
          </a:prstGeom>
        </p:spPr>
      </p:pic>
      <p:sp>
        <p:nvSpPr>
          <p:cNvPr id="13" name="TextBox 12">
            <a:extLst>
              <a:ext uri="{FF2B5EF4-FFF2-40B4-BE49-F238E27FC236}">
                <a16:creationId xmlns:a16="http://schemas.microsoft.com/office/drawing/2014/main" id="{59F3465F-2FF4-161F-43FF-274FD3E33526}"/>
              </a:ext>
            </a:extLst>
          </p:cNvPr>
          <p:cNvSpPr txBox="1"/>
          <p:nvPr/>
        </p:nvSpPr>
        <p:spPr>
          <a:xfrm>
            <a:off x="346472" y="4069856"/>
            <a:ext cx="6093618" cy="338554"/>
          </a:xfrm>
          <a:prstGeom prst="rect">
            <a:avLst/>
          </a:prstGeom>
          <a:noFill/>
        </p:spPr>
        <p:txBody>
          <a:bodyPr wrap="square">
            <a:spAutoFit/>
          </a:bodyPr>
          <a:lstStyle/>
          <a:p>
            <a:r>
              <a:rPr lang="en-IN" sz="1600" dirty="0"/>
              <a:t>3.Check the total sales based on month ?</a:t>
            </a:r>
          </a:p>
        </p:txBody>
      </p:sp>
      <p:sp>
        <p:nvSpPr>
          <p:cNvPr id="15" name="TextBox 14">
            <a:extLst>
              <a:ext uri="{FF2B5EF4-FFF2-40B4-BE49-F238E27FC236}">
                <a16:creationId xmlns:a16="http://schemas.microsoft.com/office/drawing/2014/main" id="{EDCEBBAD-2E90-6E77-0975-ADC371F66B2E}"/>
              </a:ext>
            </a:extLst>
          </p:cNvPr>
          <p:cNvSpPr txBox="1"/>
          <p:nvPr/>
        </p:nvSpPr>
        <p:spPr>
          <a:xfrm>
            <a:off x="346472" y="4408410"/>
            <a:ext cx="11845528" cy="338554"/>
          </a:xfrm>
          <a:prstGeom prst="rect">
            <a:avLst/>
          </a:prstGeom>
          <a:noFill/>
        </p:spPr>
        <p:txBody>
          <a:bodyPr wrap="square">
            <a:spAutoFit/>
          </a:bodyPr>
          <a:lstStyle/>
          <a:p>
            <a:r>
              <a:rPr lang="en-IN" sz="1600" dirty="0">
                <a:solidFill>
                  <a:srgbClr val="0070C0"/>
                </a:solidFill>
              </a:rPr>
              <a:t>select </a:t>
            </a:r>
            <a:r>
              <a:rPr lang="en-IN" sz="1600" dirty="0" err="1">
                <a:solidFill>
                  <a:srgbClr val="0070C0"/>
                </a:solidFill>
              </a:rPr>
              <a:t>monthname</a:t>
            </a:r>
            <a:r>
              <a:rPr lang="en-IN" sz="1600" dirty="0">
                <a:solidFill>
                  <a:srgbClr val="0070C0"/>
                </a:solidFill>
              </a:rPr>
              <a:t>(date) as </a:t>
            </a:r>
            <a:r>
              <a:rPr lang="en-IN" sz="1600" dirty="0" err="1">
                <a:solidFill>
                  <a:srgbClr val="0070C0"/>
                </a:solidFill>
              </a:rPr>
              <a:t>name,month</a:t>
            </a:r>
            <a:r>
              <a:rPr lang="en-IN" sz="1600" dirty="0">
                <a:solidFill>
                  <a:srgbClr val="0070C0"/>
                </a:solidFill>
              </a:rPr>
              <a:t>(date) as </a:t>
            </a:r>
            <a:r>
              <a:rPr lang="en-IN" sz="1600" dirty="0" err="1">
                <a:solidFill>
                  <a:srgbClr val="0070C0"/>
                </a:solidFill>
              </a:rPr>
              <a:t>month,sum</a:t>
            </a:r>
            <a:r>
              <a:rPr lang="en-IN" sz="1600" dirty="0">
                <a:solidFill>
                  <a:srgbClr val="0070C0"/>
                </a:solidFill>
              </a:rPr>
              <a:t>(Total) as total from </a:t>
            </a:r>
            <a:r>
              <a:rPr lang="en-IN" sz="1600" dirty="0" err="1">
                <a:solidFill>
                  <a:srgbClr val="0070C0"/>
                </a:solidFill>
              </a:rPr>
              <a:t>supermarketgroup</a:t>
            </a:r>
            <a:r>
              <a:rPr lang="en-IN" sz="1600" dirty="0">
                <a:solidFill>
                  <a:srgbClr val="0070C0"/>
                </a:solidFill>
              </a:rPr>
              <a:t> by </a:t>
            </a:r>
            <a:r>
              <a:rPr lang="en-IN" sz="1600" dirty="0" err="1">
                <a:solidFill>
                  <a:srgbClr val="0070C0"/>
                </a:solidFill>
              </a:rPr>
              <a:t>name,month</a:t>
            </a:r>
            <a:r>
              <a:rPr lang="en-IN" sz="1600" dirty="0">
                <a:solidFill>
                  <a:srgbClr val="0070C0"/>
                </a:solidFill>
              </a:rPr>
              <a:t> order by total </a:t>
            </a:r>
            <a:r>
              <a:rPr lang="en-IN" sz="1600" dirty="0" err="1">
                <a:solidFill>
                  <a:srgbClr val="0070C0"/>
                </a:solidFill>
              </a:rPr>
              <a:t>desc</a:t>
            </a:r>
            <a:r>
              <a:rPr lang="en-IN" sz="1600" dirty="0">
                <a:solidFill>
                  <a:srgbClr val="0070C0"/>
                </a:solidFill>
              </a:rPr>
              <a:t>;</a:t>
            </a:r>
          </a:p>
        </p:txBody>
      </p:sp>
      <p:pic>
        <p:nvPicPr>
          <p:cNvPr id="17" name="Picture 16">
            <a:extLst>
              <a:ext uri="{FF2B5EF4-FFF2-40B4-BE49-F238E27FC236}">
                <a16:creationId xmlns:a16="http://schemas.microsoft.com/office/drawing/2014/main" id="{5AA586C6-E033-A288-EE40-D0E038A0DD2F}"/>
              </a:ext>
            </a:extLst>
          </p:cNvPr>
          <p:cNvPicPr>
            <a:picLocks noChangeAspect="1"/>
          </p:cNvPicPr>
          <p:nvPr/>
        </p:nvPicPr>
        <p:blipFill>
          <a:blip r:embed="rId4"/>
          <a:srcRect l="17227" t="45831" r="66133" b="42311"/>
          <a:stretch/>
        </p:blipFill>
        <p:spPr>
          <a:xfrm>
            <a:off x="957262" y="5108858"/>
            <a:ext cx="2028826" cy="812778"/>
          </a:xfrm>
          <a:prstGeom prst="rect">
            <a:avLst/>
          </a:prstGeom>
        </p:spPr>
      </p:pic>
    </p:spTree>
    <p:extLst>
      <p:ext uri="{BB962C8B-B14F-4D97-AF65-F5344CB8AC3E}">
        <p14:creationId xmlns:p14="http://schemas.microsoft.com/office/powerpoint/2010/main" val="35080486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1E2F74E-F9A4-9A9C-66D9-71666BE3C9BE}"/>
              </a:ext>
            </a:extLst>
          </p:cNvPr>
          <p:cNvSpPr txBox="1"/>
          <p:nvPr/>
        </p:nvSpPr>
        <p:spPr>
          <a:xfrm>
            <a:off x="346472" y="128707"/>
            <a:ext cx="6093618" cy="338554"/>
          </a:xfrm>
          <a:prstGeom prst="rect">
            <a:avLst/>
          </a:prstGeom>
          <a:noFill/>
        </p:spPr>
        <p:txBody>
          <a:bodyPr wrap="square">
            <a:spAutoFit/>
          </a:bodyPr>
          <a:lstStyle/>
          <a:p>
            <a:r>
              <a:rPr lang="en-IN" sz="1600" dirty="0"/>
              <a:t>4.Which time highest sales takes place?</a:t>
            </a:r>
            <a:endParaRPr lang="en-IN" dirty="0"/>
          </a:p>
        </p:txBody>
      </p:sp>
      <p:sp>
        <p:nvSpPr>
          <p:cNvPr id="4" name="TextBox 3">
            <a:extLst>
              <a:ext uri="{FF2B5EF4-FFF2-40B4-BE49-F238E27FC236}">
                <a16:creationId xmlns:a16="http://schemas.microsoft.com/office/drawing/2014/main" id="{D25C7751-FD7F-EBE9-9391-62340104BF1B}"/>
              </a:ext>
            </a:extLst>
          </p:cNvPr>
          <p:cNvSpPr txBox="1"/>
          <p:nvPr/>
        </p:nvSpPr>
        <p:spPr>
          <a:xfrm>
            <a:off x="517922" y="467261"/>
            <a:ext cx="10226277" cy="338554"/>
          </a:xfrm>
          <a:prstGeom prst="rect">
            <a:avLst/>
          </a:prstGeom>
          <a:noFill/>
        </p:spPr>
        <p:txBody>
          <a:bodyPr wrap="square">
            <a:spAutoFit/>
          </a:bodyPr>
          <a:lstStyle/>
          <a:p>
            <a:r>
              <a:rPr lang="en-IN" sz="1600" dirty="0">
                <a:solidFill>
                  <a:srgbClr val="0070C0"/>
                </a:solidFill>
              </a:rPr>
              <a:t>select hour(Time) as </a:t>
            </a:r>
            <a:r>
              <a:rPr lang="en-IN" sz="1600" dirty="0" err="1">
                <a:solidFill>
                  <a:srgbClr val="0070C0"/>
                </a:solidFill>
              </a:rPr>
              <a:t>hour,sum</a:t>
            </a:r>
            <a:r>
              <a:rPr lang="en-IN" sz="1600" dirty="0">
                <a:solidFill>
                  <a:srgbClr val="0070C0"/>
                </a:solidFill>
              </a:rPr>
              <a:t>(Total) as total from </a:t>
            </a:r>
            <a:r>
              <a:rPr lang="en-IN" sz="1600" dirty="0" err="1">
                <a:solidFill>
                  <a:srgbClr val="0070C0"/>
                </a:solidFill>
              </a:rPr>
              <a:t>supermarketgroup</a:t>
            </a:r>
            <a:r>
              <a:rPr lang="en-IN" sz="1600" dirty="0">
                <a:solidFill>
                  <a:srgbClr val="0070C0"/>
                </a:solidFill>
              </a:rPr>
              <a:t> by hour order by total </a:t>
            </a:r>
            <a:r>
              <a:rPr lang="en-IN" sz="1600" dirty="0" err="1">
                <a:solidFill>
                  <a:srgbClr val="0070C0"/>
                </a:solidFill>
              </a:rPr>
              <a:t>desc</a:t>
            </a:r>
            <a:r>
              <a:rPr lang="en-IN" sz="1600" dirty="0">
                <a:solidFill>
                  <a:srgbClr val="0070C0"/>
                </a:solidFill>
              </a:rPr>
              <a:t>;</a:t>
            </a:r>
          </a:p>
        </p:txBody>
      </p:sp>
      <p:pic>
        <p:nvPicPr>
          <p:cNvPr id="6" name="Picture 5">
            <a:extLst>
              <a:ext uri="{FF2B5EF4-FFF2-40B4-BE49-F238E27FC236}">
                <a16:creationId xmlns:a16="http://schemas.microsoft.com/office/drawing/2014/main" id="{3B1D00FD-6E1D-B0CA-F9E5-45D0A3DAC32B}"/>
              </a:ext>
            </a:extLst>
          </p:cNvPr>
          <p:cNvPicPr>
            <a:picLocks noChangeAspect="1"/>
          </p:cNvPicPr>
          <p:nvPr/>
        </p:nvPicPr>
        <p:blipFill>
          <a:blip r:embed="rId2"/>
          <a:srcRect l="17460" t="45831" r="70586" b="27072"/>
          <a:stretch/>
        </p:blipFill>
        <p:spPr>
          <a:xfrm>
            <a:off x="985838" y="914400"/>
            <a:ext cx="1457325" cy="1857375"/>
          </a:xfrm>
          <a:prstGeom prst="rect">
            <a:avLst/>
          </a:prstGeom>
        </p:spPr>
      </p:pic>
      <p:sp>
        <p:nvSpPr>
          <p:cNvPr id="7" name="TextBox 6">
            <a:extLst>
              <a:ext uri="{FF2B5EF4-FFF2-40B4-BE49-F238E27FC236}">
                <a16:creationId xmlns:a16="http://schemas.microsoft.com/office/drawing/2014/main" id="{E5062BA8-D338-8ABA-7829-EBEA599CAB6A}"/>
              </a:ext>
            </a:extLst>
          </p:cNvPr>
          <p:cNvSpPr txBox="1"/>
          <p:nvPr/>
        </p:nvSpPr>
        <p:spPr>
          <a:xfrm>
            <a:off x="346472" y="2880360"/>
            <a:ext cx="6093618" cy="338554"/>
          </a:xfrm>
          <a:prstGeom prst="rect">
            <a:avLst/>
          </a:prstGeom>
          <a:noFill/>
        </p:spPr>
        <p:txBody>
          <a:bodyPr wrap="square">
            <a:spAutoFit/>
          </a:bodyPr>
          <a:lstStyle/>
          <a:p>
            <a:r>
              <a:rPr lang="en-IN" sz="1600" dirty="0"/>
              <a:t>5.Which gender spends more on shopping ?</a:t>
            </a:r>
            <a:endParaRPr lang="en-IN" dirty="0"/>
          </a:p>
        </p:txBody>
      </p:sp>
      <p:sp>
        <p:nvSpPr>
          <p:cNvPr id="9" name="TextBox 8">
            <a:extLst>
              <a:ext uri="{FF2B5EF4-FFF2-40B4-BE49-F238E27FC236}">
                <a16:creationId xmlns:a16="http://schemas.microsoft.com/office/drawing/2014/main" id="{B13F1101-384D-D1E5-7F02-B67C6F5F7C80}"/>
              </a:ext>
            </a:extLst>
          </p:cNvPr>
          <p:cNvSpPr txBox="1"/>
          <p:nvPr/>
        </p:nvSpPr>
        <p:spPr>
          <a:xfrm>
            <a:off x="517922" y="3218914"/>
            <a:ext cx="9611916" cy="338554"/>
          </a:xfrm>
          <a:prstGeom prst="rect">
            <a:avLst/>
          </a:prstGeom>
          <a:noFill/>
        </p:spPr>
        <p:txBody>
          <a:bodyPr wrap="square">
            <a:spAutoFit/>
          </a:bodyPr>
          <a:lstStyle/>
          <a:p>
            <a:r>
              <a:rPr lang="en-IN" sz="1600" dirty="0">
                <a:solidFill>
                  <a:srgbClr val="0070C0"/>
                </a:solidFill>
              </a:rPr>
              <a:t>select </a:t>
            </a:r>
            <a:r>
              <a:rPr lang="en-IN" sz="1600" dirty="0" err="1">
                <a:solidFill>
                  <a:srgbClr val="0070C0"/>
                </a:solidFill>
              </a:rPr>
              <a:t>Gender,avg</a:t>
            </a:r>
            <a:r>
              <a:rPr lang="en-IN" sz="1600" dirty="0">
                <a:solidFill>
                  <a:srgbClr val="0070C0"/>
                </a:solidFill>
              </a:rPr>
              <a:t>(</a:t>
            </a:r>
            <a:r>
              <a:rPr lang="en-IN" sz="1600" dirty="0" err="1">
                <a:solidFill>
                  <a:srgbClr val="0070C0"/>
                </a:solidFill>
              </a:rPr>
              <a:t>gross_income</a:t>
            </a:r>
            <a:r>
              <a:rPr lang="en-IN" sz="1600" dirty="0">
                <a:solidFill>
                  <a:srgbClr val="0070C0"/>
                </a:solidFill>
              </a:rPr>
              <a:t>) from supermarket group by gender;</a:t>
            </a:r>
          </a:p>
        </p:txBody>
      </p:sp>
      <p:pic>
        <p:nvPicPr>
          <p:cNvPr id="11" name="Picture 10">
            <a:extLst>
              <a:ext uri="{FF2B5EF4-FFF2-40B4-BE49-F238E27FC236}">
                <a16:creationId xmlns:a16="http://schemas.microsoft.com/office/drawing/2014/main" id="{8B17D1D6-463F-B982-136E-60555D36DD27}"/>
              </a:ext>
            </a:extLst>
          </p:cNvPr>
          <p:cNvPicPr>
            <a:picLocks noChangeAspect="1"/>
          </p:cNvPicPr>
          <p:nvPr/>
        </p:nvPicPr>
        <p:blipFill>
          <a:blip r:embed="rId3"/>
          <a:srcRect l="16914" t="45414" r="69297" b="46935"/>
          <a:stretch/>
        </p:blipFill>
        <p:spPr>
          <a:xfrm>
            <a:off x="873918" y="3661737"/>
            <a:ext cx="1681163" cy="524411"/>
          </a:xfrm>
          <a:prstGeom prst="rect">
            <a:avLst/>
          </a:prstGeom>
        </p:spPr>
      </p:pic>
      <p:sp>
        <p:nvSpPr>
          <p:cNvPr id="13" name="TextBox 12">
            <a:extLst>
              <a:ext uri="{FF2B5EF4-FFF2-40B4-BE49-F238E27FC236}">
                <a16:creationId xmlns:a16="http://schemas.microsoft.com/office/drawing/2014/main" id="{2DD02D9A-F6BD-A3E3-04B6-09366D946780}"/>
              </a:ext>
            </a:extLst>
          </p:cNvPr>
          <p:cNvSpPr txBox="1"/>
          <p:nvPr/>
        </p:nvSpPr>
        <p:spPr>
          <a:xfrm>
            <a:off x="517922" y="4617630"/>
            <a:ext cx="11540728" cy="369332"/>
          </a:xfrm>
          <a:prstGeom prst="rect">
            <a:avLst/>
          </a:prstGeom>
          <a:noFill/>
        </p:spPr>
        <p:txBody>
          <a:bodyPr wrap="square">
            <a:spAutoFit/>
          </a:bodyPr>
          <a:lstStyle/>
          <a:p>
            <a:r>
              <a:rPr lang="en-IN" sz="1600" dirty="0">
                <a:solidFill>
                  <a:srgbClr val="0070C0"/>
                </a:solidFill>
              </a:rPr>
              <a:t>select </a:t>
            </a:r>
            <a:r>
              <a:rPr lang="en-IN" sz="1600" dirty="0" err="1">
                <a:solidFill>
                  <a:srgbClr val="0070C0"/>
                </a:solidFill>
              </a:rPr>
              <a:t>gender,count</a:t>
            </a:r>
            <a:r>
              <a:rPr lang="en-IN" sz="1600" dirty="0">
                <a:solidFill>
                  <a:srgbClr val="0070C0"/>
                </a:solidFill>
              </a:rPr>
              <a:t>(*),</a:t>
            </a:r>
            <a:r>
              <a:rPr lang="en-IN" sz="1600" dirty="0" err="1">
                <a:solidFill>
                  <a:srgbClr val="0070C0"/>
                </a:solidFill>
              </a:rPr>
              <a:t>product_line</a:t>
            </a:r>
            <a:r>
              <a:rPr lang="en-IN" sz="1600" dirty="0">
                <a:solidFill>
                  <a:srgbClr val="0070C0"/>
                </a:solidFill>
              </a:rPr>
              <a:t> from supermarket where </a:t>
            </a:r>
            <a:r>
              <a:rPr lang="en-IN" sz="1600" dirty="0" err="1">
                <a:solidFill>
                  <a:srgbClr val="0070C0"/>
                </a:solidFill>
              </a:rPr>
              <a:t>product_line</a:t>
            </a:r>
            <a:r>
              <a:rPr lang="en-IN" sz="1600" dirty="0">
                <a:solidFill>
                  <a:srgbClr val="0070C0"/>
                </a:solidFill>
              </a:rPr>
              <a:t>='Health and beauty' group  by gender </a:t>
            </a:r>
            <a:r>
              <a:rPr lang="en-IN" dirty="0"/>
              <a:t>;</a:t>
            </a:r>
          </a:p>
        </p:txBody>
      </p:sp>
      <p:sp>
        <p:nvSpPr>
          <p:cNvPr id="15" name="TextBox 14">
            <a:extLst>
              <a:ext uri="{FF2B5EF4-FFF2-40B4-BE49-F238E27FC236}">
                <a16:creationId xmlns:a16="http://schemas.microsoft.com/office/drawing/2014/main" id="{49472D76-548B-98F6-D22C-06B997CACEC1}"/>
              </a:ext>
            </a:extLst>
          </p:cNvPr>
          <p:cNvSpPr txBox="1"/>
          <p:nvPr/>
        </p:nvSpPr>
        <p:spPr>
          <a:xfrm>
            <a:off x="346472" y="4279076"/>
            <a:ext cx="6093618" cy="338554"/>
          </a:xfrm>
          <a:prstGeom prst="rect">
            <a:avLst/>
          </a:prstGeom>
          <a:noFill/>
        </p:spPr>
        <p:txBody>
          <a:bodyPr wrap="square">
            <a:spAutoFit/>
          </a:bodyPr>
          <a:lstStyle/>
          <a:p>
            <a:r>
              <a:rPr lang="en-IN" sz="1600" dirty="0"/>
              <a:t>6. Which gender spends more on health and beauty ?</a:t>
            </a:r>
          </a:p>
        </p:txBody>
      </p:sp>
      <p:pic>
        <p:nvPicPr>
          <p:cNvPr id="17" name="Picture 16">
            <a:extLst>
              <a:ext uri="{FF2B5EF4-FFF2-40B4-BE49-F238E27FC236}">
                <a16:creationId xmlns:a16="http://schemas.microsoft.com/office/drawing/2014/main" id="{1E68FEED-2794-6414-3547-E78FAFD4CF1B}"/>
              </a:ext>
            </a:extLst>
          </p:cNvPr>
          <p:cNvPicPr>
            <a:picLocks noChangeAspect="1"/>
          </p:cNvPicPr>
          <p:nvPr/>
        </p:nvPicPr>
        <p:blipFill>
          <a:blip r:embed="rId4"/>
          <a:srcRect l="17869" t="45414" r="67564" b="46605"/>
          <a:stretch/>
        </p:blipFill>
        <p:spPr>
          <a:xfrm>
            <a:off x="985838" y="5184874"/>
            <a:ext cx="1681163" cy="547061"/>
          </a:xfrm>
          <a:prstGeom prst="rect">
            <a:avLst/>
          </a:prstGeom>
        </p:spPr>
      </p:pic>
    </p:spTree>
    <p:extLst>
      <p:ext uri="{BB962C8B-B14F-4D97-AF65-F5344CB8AC3E}">
        <p14:creationId xmlns:p14="http://schemas.microsoft.com/office/powerpoint/2010/main" val="38121016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95C7195-A8C1-F066-5DB0-7EF3FB2074BB}"/>
              </a:ext>
            </a:extLst>
          </p:cNvPr>
          <p:cNvSpPr txBox="1"/>
          <p:nvPr/>
        </p:nvSpPr>
        <p:spPr>
          <a:xfrm>
            <a:off x="303610" y="135701"/>
            <a:ext cx="6093618" cy="338554"/>
          </a:xfrm>
          <a:prstGeom prst="rect">
            <a:avLst/>
          </a:prstGeom>
          <a:noFill/>
        </p:spPr>
        <p:txBody>
          <a:bodyPr wrap="square">
            <a:spAutoFit/>
          </a:bodyPr>
          <a:lstStyle/>
          <a:p>
            <a:r>
              <a:rPr lang="en-IN" sz="1600" dirty="0"/>
              <a:t>7. What is the average unit price of each product line ?</a:t>
            </a:r>
          </a:p>
        </p:txBody>
      </p:sp>
      <p:sp>
        <p:nvSpPr>
          <p:cNvPr id="4" name="TextBox 3">
            <a:extLst>
              <a:ext uri="{FF2B5EF4-FFF2-40B4-BE49-F238E27FC236}">
                <a16:creationId xmlns:a16="http://schemas.microsoft.com/office/drawing/2014/main" id="{3F6A4801-9B89-AAE7-2F1D-1AFF2BFB4BB5}"/>
              </a:ext>
            </a:extLst>
          </p:cNvPr>
          <p:cNvSpPr txBox="1"/>
          <p:nvPr/>
        </p:nvSpPr>
        <p:spPr>
          <a:xfrm>
            <a:off x="475059" y="474255"/>
            <a:ext cx="11040665" cy="584775"/>
          </a:xfrm>
          <a:prstGeom prst="rect">
            <a:avLst/>
          </a:prstGeom>
          <a:noFill/>
        </p:spPr>
        <p:txBody>
          <a:bodyPr wrap="square">
            <a:spAutoFit/>
          </a:bodyPr>
          <a:lstStyle/>
          <a:p>
            <a:r>
              <a:rPr lang="en-IN" sz="1600" dirty="0">
                <a:solidFill>
                  <a:srgbClr val="0070C0"/>
                </a:solidFill>
              </a:rPr>
              <a:t>select </a:t>
            </a:r>
            <a:r>
              <a:rPr lang="en-IN" sz="1600" dirty="0" err="1">
                <a:solidFill>
                  <a:srgbClr val="0070C0"/>
                </a:solidFill>
              </a:rPr>
              <a:t>product_line,avg</a:t>
            </a:r>
            <a:r>
              <a:rPr lang="en-IN" sz="1600" dirty="0">
                <a:solidFill>
                  <a:srgbClr val="0070C0"/>
                </a:solidFill>
              </a:rPr>
              <a:t>(</a:t>
            </a:r>
            <a:r>
              <a:rPr lang="en-IN" sz="1600" dirty="0" err="1">
                <a:solidFill>
                  <a:srgbClr val="0070C0"/>
                </a:solidFill>
              </a:rPr>
              <a:t>unit_price</a:t>
            </a:r>
            <a:r>
              <a:rPr lang="en-IN" sz="1600" dirty="0">
                <a:solidFill>
                  <a:srgbClr val="0070C0"/>
                </a:solidFill>
              </a:rPr>
              <a:t>) as </a:t>
            </a:r>
            <a:r>
              <a:rPr lang="en-IN" sz="1600" dirty="0" err="1">
                <a:solidFill>
                  <a:srgbClr val="0070C0"/>
                </a:solidFill>
              </a:rPr>
              <a:t>average_unit_price</a:t>
            </a:r>
            <a:r>
              <a:rPr lang="en-IN" sz="1600" dirty="0">
                <a:solidFill>
                  <a:srgbClr val="0070C0"/>
                </a:solidFill>
              </a:rPr>
              <a:t> from supermarket group by </a:t>
            </a:r>
            <a:r>
              <a:rPr lang="en-IN" sz="1600" dirty="0" err="1">
                <a:solidFill>
                  <a:srgbClr val="0070C0"/>
                </a:solidFill>
              </a:rPr>
              <a:t>product_line</a:t>
            </a:r>
            <a:r>
              <a:rPr lang="en-IN" sz="1600" dirty="0">
                <a:solidFill>
                  <a:srgbClr val="0070C0"/>
                </a:solidFill>
              </a:rPr>
              <a:t> order by </a:t>
            </a:r>
            <a:r>
              <a:rPr lang="en-IN" sz="1600" dirty="0" err="1">
                <a:solidFill>
                  <a:srgbClr val="0070C0"/>
                </a:solidFill>
              </a:rPr>
              <a:t>average_unit_price</a:t>
            </a:r>
            <a:r>
              <a:rPr lang="en-IN" sz="1600" dirty="0">
                <a:solidFill>
                  <a:srgbClr val="0070C0"/>
                </a:solidFill>
              </a:rPr>
              <a:t> </a:t>
            </a:r>
            <a:r>
              <a:rPr lang="en-IN" sz="1600" dirty="0" err="1">
                <a:solidFill>
                  <a:srgbClr val="0070C0"/>
                </a:solidFill>
              </a:rPr>
              <a:t>asc</a:t>
            </a:r>
            <a:r>
              <a:rPr lang="en-IN" sz="1600" dirty="0">
                <a:solidFill>
                  <a:srgbClr val="0070C0"/>
                </a:solidFill>
              </a:rPr>
              <a:t>;</a:t>
            </a:r>
          </a:p>
        </p:txBody>
      </p:sp>
      <p:pic>
        <p:nvPicPr>
          <p:cNvPr id="6" name="Picture 5">
            <a:extLst>
              <a:ext uri="{FF2B5EF4-FFF2-40B4-BE49-F238E27FC236}">
                <a16:creationId xmlns:a16="http://schemas.microsoft.com/office/drawing/2014/main" id="{06BF96A6-3C9E-BF8B-C5A8-E4F2A2EA4A94}"/>
              </a:ext>
            </a:extLst>
          </p:cNvPr>
          <p:cNvPicPr>
            <a:picLocks noChangeAspect="1"/>
          </p:cNvPicPr>
          <p:nvPr/>
        </p:nvPicPr>
        <p:blipFill>
          <a:blip r:embed="rId2"/>
          <a:srcRect l="17227" t="46040" r="64843" b="37285"/>
          <a:stretch/>
        </p:blipFill>
        <p:spPr>
          <a:xfrm>
            <a:off x="728663" y="1271588"/>
            <a:ext cx="2185988" cy="1143000"/>
          </a:xfrm>
          <a:prstGeom prst="rect">
            <a:avLst/>
          </a:prstGeom>
        </p:spPr>
      </p:pic>
      <p:sp>
        <p:nvSpPr>
          <p:cNvPr id="7" name="TextBox 6">
            <a:extLst>
              <a:ext uri="{FF2B5EF4-FFF2-40B4-BE49-F238E27FC236}">
                <a16:creationId xmlns:a16="http://schemas.microsoft.com/office/drawing/2014/main" id="{CBFB27F2-931F-2372-7904-D504D0CEB597}"/>
              </a:ext>
            </a:extLst>
          </p:cNvPr>
          <p:cNvSpPr txBox="1"/>
          <p:nvPr/>
        </p:nvSpPr>
        <p:spPr>
          <a:xfrm>
            <a:off x="260748" y="2457869"/>
            <a:ext cx="6093618" cy="338554"/>
          </a:xfrm>
          <a:prstGeom prst="rect">
            <a:avLst/>
          </a:prstGeom>
          <a:noFill/>
        </p:spPr>
        <p:txBody>
          <a:bodyPr wrap="square">
            <a:spAutoFit/>
          </a:bodyPr>
          <a:lstStyle/>
          <a:p>
            <a:r>
              <a:rPr lang="en-IN" sz="1600" dirty="0"/>
              <a:t>8.What is the gross percentage based on product line ?</a:t>
            </a:r>
          </a:p>
        </p:txBody>
      </p:sp>
      <p:sp>
        <p:nvSpPr>
          <p:cNvPr id="9" name="TextBox 8">
            <a:extLst>
              <a:ext uri="{FF2B5EF4-FFF2-40B4-BE49-F238E27FC236}">
                <a16:creationId xmlns:a16="http://schemas.microsoft.com/office/drawing/2014/main" id="{7DD8A191-F7F9-365A-A629-FC321E338950}"/>
              </a:ext>
            </a:extLst>
          </p:cNvPr>
          <p:cNvSpPr txBox="1"/>
          <p:nvPr/>
        </p:nvSpPr>
        <p:spPr>
          <a:xfrm>
            <a:off x="475059" y="2839704"/>
            <a:ext cx="9969104" cy="338554"/>
          </a:xfrm>
          <a:prstGeom prst="rect">
            <a:avLst/>
          </a:prstGeom>
          <a:noFill/>
        </p:spPr>
        <p:txBody>
          <a:bodyPr wrap="square">
            <a:spAutoFit/>
          </a:bodyPr>
          <a:lstStyle/>
          <a:p>
            <a:r>
              <a:rPr lang="en-IN" sz="1600" dirty="0">
                <a:solidFill>
                  <a:srgbClr val="0070C0"/>
                </a:solidFill>
              </a:rPr>
              <a:t>select distinct(</a:t>
            </a:r>
            <a:r>
              <a:rPr lang="en-IN" sz="1600" dirty="0" err="1">
                <a:solidFill>
                  <a:srgbClr val="0070C0"/>
                </a:solidFill>
              </a:rPr>
              <a:t>product_line</a:t>
            </a:r>
            <a:r>
              <a:rPr lang="en-IN" sz="1600" dirty="0">
                <a:solidFill>
                  <a:srgbClr val="0070C0"/>
                </a:solidFill>
              </a:rPr>
              <a:t>),</a:t>
            </a:r>
            <a:r>
              <a:rPr lang="en-IN" sz="1600" dirty="0" err="1">
                <a:solidFill>
                  <a:srgbClr val="0070C0"/>
                </a:solidFill>
              </a:rPr>
              <a:t>gross_percentage</a:t>
            </a:r>
            <a:r>
              <a:rPr lang="en-IN" sz="1600" dirty="0">
                <a:solidFill>
                  <a:srgbClr val="0070C0"/>
                </a:solidFill>
              </a:rPr>
              <a:t> from supermarket;</a:t>
            </a:r>
          </a:p>
        </p:txBody>
      </p:sp>
      <p:pic>
        <p:nvPicPr>
          <p:cNvPr id="11" name="Picture 10">
            <a:extLst>
              <a:ext uri="{FF2B5EF4-FFF2-40B4-BE49-F238E27FC236}">
                <a16:creationId xmlns:a16="http://schemas.microsoft.com/office/drawing/2014/main" id="{B93F61EF-4D49-8224-0C9D-11BDA4A137D5}"/>
              </a:ext>
            </a:extLst>
          </p:cNvPr>
          <p:cNvPicPr>
            <a:picLocks noChangeAspect="1"/>
          </p:cNvPicPr>
          <p:nvPr/>
        </p:nvPicPr>
        <p:blipFill>
          <a:blip r:embed="rId3"/>
          <a:srcRect l="17343" t="40772" r="65899" b="44391"/>
          <a:stretch/>
        </p:blipFill>
        <p:spPr>
          <a:xfrm>
            <a:off x="800100" y="3287617"/>
            <a:ext cx="2043113" cy="1017005"/>
          </a:xfrm>
          <a:prstGeom prst="rect">
            <a:avLst/>
          </a:prstGeom>
        </p:spPr>
      </p:pic>
      <p:sp>
        <p:nvSpPr>
          <p:cNvPr id="12" name="TextBox 11">
            <a:extLst>
              <a:ext uri="{FF2B5EF4-FFF2-40B4-BE49-F238E27FC236}">
                <a16:creationId xmlns:a16="http://schemas.microsoft.com/office/drawing/2014/main" id="{D5596BCB-B26C-FBEC-2C3F-111708745410}"/>
              </a:ext>
            </a:extLst>
          </p:cNvPr>
          <p:cNvSpPr txBox="1"/>
          <p:nvPr/>
        </p:nvSpPr>
        <p:spPr>
          <a:xfrm>
            <a:off x="260748" y="4441483"/>
            <a:ext cx="6093618" cy="338554"/>
          </a:xfrm>
          <a:prstGeom prst="rect">
            <a:avLst/>
          </a:prstGeom>
          <a:noFill/>
        </p:spPr>
        <p:txBody>
          <a:bodyPr wrap="square">
            <a:spAutoFit/>
          </a:bodyPr>
          <a:lstStyle/>
          <a:p>
            <a:r>
              <a:rPr lang="en-IN" sz="1600" dirty="0"/>
              <a:t>9.What is the payment mode in different branches ?</a:t>
            </a:r>
          </a:p>
        </p:txBody>
      </p:sp>
      <p:sp>
        <p:nvSpPr>
          <p:cNvPr id="13" name="TextBox 12">
            <a:extLst>
              <a:ext uri="{FF2B5EF4-FFF2-40B4-BE49-F238E27FC236}">
                <a16:creationId xmlns:a16="http://schemas.microsoft.com/office/drawing/2014/main" id="{617068B9-831F-FB2D-DAAB-A1AF4D89F910}"/>
              </a:ext>
            </a:extLst>
          </p:cNvPr>
          <p:cNvSpPr txBox="1"/>
          <p:nvPr/>
        </p:nvSpPr>
        <p:spPr>
          <a:xfrm>
            <a:off x="367903" y="4816299"/>
            <a:ext cx="11456193" cy="830997"/>
          </a:xfrm>
          <a:prstGeom prst="rect">
            <a:avLst/>
          </a:prstGeom>
          <a:noFill/>
        </p:spPr>
        <p:txBody>
          <a:bodyPr wrap="square">
            <a:spAutoFit/>
          </a:bodyPr>
          <a:lstStyle/>
          <a:p>
            <a:r>
              <a:rPr lang="en-US" sz="1600" dirty="0">
                <a:solidFill>
                  <a:srgbClr val="0070C0"/>
                </a:solidFill>
              </a:rPr>
              <a:t>SELECT city,    SUM(CASE WHEN Payment = "Cash" THEN 1 ELSE 0 END) AS "Cash",    SUM(CASE WHEN Payment = "</a:t>
            </a:r>
            <a:r>
              <a:rPr lang="en-US" sz="1600" dirty="0" err="1">
                <a:solidFill>
                  <a:srgbClr val="0070C0"/>
                </a:solidFill>
              </a:rPr>
              <a:t>Ewallet</a:t>
            </a:r>
            <a:r>
              <a:rPr lang="en-US" sz="1600" dirty="0">
                <a:solidFill>
                  <a:srgbClr val="0070C0"/>
                </a:solidFill>
              </a:rPr>
              <a:t>" THEN 1 ELSE 0 END) AS "</a:t>
            </a:r>
            <a:r>
              <a:rPr lang="en-US" sz="1600" dirty="0" err="1">
                <a:solidFill>
                  <a:srgbClr val="0070C0"/>
                </a:solidFill>
              </a:rPr>
              <a:t>Ewallet</a:t>
            </a:r>
            <a:r>
              <a:rPr lang="en-US" sz="1600" dirty="0">
                <a:solidFill>
                  <a:srgbClr val="0070C0"/>
                </a:solidFill>
              </a:rPr>
              <a:t>",    SUM(CASE WHEN Payment = "Credit card" THEN 1 ELSE 0 END) AS "Credit </a:t>
            </a:r>
            <a:r>
              <a:rPr lang="en-US" sz="1600" dirty="0" err="1">
                <a:solidFill>
                  <a:srgbClr val="0070C0"/>
                </a:solidFill>
              </a:rPr>
              <a:t>card"FROM</a:t>
            </a:r>
            <a:r>
              <a:rPr lang="en-US" sz="1600" dirty="0">
                <a:solidFill>
                  <a:srgbClr val="0070C0"/>
                </a:solidFill>
              </a:rPr>
              <a:t> supermarket GROUP BY City;</a:t>
            </a:r>
            <a:endParaRPr lang="en-IN" sz="1600" dirty="0">
              <a:solidFill>
                <a:srgbClr val="0070C0"/>
              </a:solidFill>
            </a:endParaRPr>
          </a:p>
        </p:txBody>
      </p:sp>
    </p:spTree>
    <p:extLst>
      <p:ext uri="{BB962C8B-B14F-4D97-AF65-F5344CB8AC3E}">
        <p14:creationId xmlns:p14="http://schemas.microsoft.com/office/powerpoint/2010/main" val="7755792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FF4E31C-A8A9-5464-2BCB-FB990E679980}"/>
              </a:ext>
            </a:extLst>
          </p:cNvPr>
          <p:cNvSpPr txBox="1"/>
          <p:nvPr/>
        </p:nvSpPr>
        <p:spPr>
          <a:xfrm>
            <a:off x="255494" y="993339"/>
            <a:ext cx="11681012" cy="1077218"/>
          </a:xfrm>
          <a:prstGeom prst="rect">
            <a:avLst/>
          </a:prstGeom>
          <a:noFill/>
        </p:spPr>
        <p:txBody>
          <a:bodyPr wrap="square">
            <a:spAutoFit/>
          </a:bodyPr>
          <a:lstStyle/>
          <a:p>
            <a:r>
              <a:rPr lang="en-US" sz="1600" dirty="0"/>
              <a:t>Exploratory Data Analysis (EDA) is to summarize the main characteristics of a dataset, often using visual methods. EDA helps identify patterns, trends, and relationships within the data, revealing insights that inform further analysis. It also uncovers anomalies, missing values, and outliers, guiding data cleaning and preparation processes. Ultimately, EDA serves as a critical step in the data analysis workflow, providing a solid foundation for building predictive models or making data-driven decisions.</a:t>
            </a:r>
            <a:endParaRPr lang="en-IN" sz="1600" dirty="0"/>
          </a:p>
        </p:txBody>
      </p:sp>
      <p:sp>
        <p:nvSpPr>
          <p:cNvPr id="7" name="TextBox 6">
            <a:extLst>
              <a:ext uri="{FF2B5EF4-FFF2-40B4-BE49-F238E27FC236}">
                <a16:creationId xmlns:a16="http://schemas.microsoft.com/office/drawing/2014/main" id="{B0F7ADEC-547B-8CB6-259B-9EBF83EF234C}"/>
              </a:ext>
            </a:extLst>
          </p:cNvPr>
          <p:cNvSpPr txBox="1"/>
          <p:nvPr/>
        </p:nvSpPr>
        <p:spPr>
          <a:xfrm>
            <a:off x="255494" y="487687"/>
            <a:ext cx="6098240" cy="369332"/>
          </a:xfrm>
          <a:prstGeom prst="rect">
            <a:avLst/>
          </a:prstGeom>
          <a:noFill/>
        </p:spPr>
        <p:txBody>
          <a:bodyPr wrap="square">
            <a:spAutoFit/>
          </a:bodyPr>
          <a:lstStyle/>
          <a:p>
            <a:r>
              <a:rPr lang="en-IN" b="1" dirty="0"/>
              <a:t>EDA (Exploratory Data Analysis)</a:t>
            </a:r>
          </a:p>
        </p:txBody>
      </p:sp>
      <p:sp>
        <p:nvSpPr>
          <p:cNvPr id="9" name="TextBox 8">
            <a:extLst>
              <a:ext uri="{FF2B5EF4-FFF2-40B4-BE49-F238E27FC236}">
                <a16:creationId xmlns:a16="http://schemas.microsoft.com/office/drawing/2014/main" id="{1A13F692-04D4-141F-590E-7347A77DB689}"/>
              </a:ext>
            </a:extLst>
          </p:cNvPr>
          <p:cNvSpPr txBox="1"/>
          <p:nvPr/>
        </p:nvSpPr>
        <p:spPr>
          <a:xfrm>
            <a:off x="255494" y="2464405"/>
            <a:ext cx="6098240" cy="369332"/>
          </a:xfrm>
          <a:prstGeom prst="rect">
            <a:avLst/>
          </a:prstGeom>
          <a:noFill/>
        </p:spPr>
        <p:txBody>
          <a:bodyPr wrap="square">
            <a:spAutoFit/>
          </a:bodyPr>
          <a:lstStyle/>
          <a:p>
            <a:r>
              <a:rPr lang="en-IN" b="1" dirty="0"/>
              <a:t>Dataset Overview</a:t>
            </a:r>
          </a:p>
        </p:txBody>
      </p:sp>
      <p:sp>
        <p:nvSpPr>
          <p:cNvPr id="11" name="TextBox 10">
            <a:extLst>
              <a:ext uri="{FF2B5EF4-FFF2-40B4-BE49-F238E27FC236}">
                <a16:creationId xmlns:a16="http://schemas.microsoft.com/office/drawing/2014/main" id="{7415AFFD-4C85-46BC-69D6-D83C7B2E4BD0}"/>
              </a:ext>
            </a:extLst>
          </p:cNvPr>
          <p:cNvSpPr txBox="1"/>
          <p:nvPr/>
        </p:nvSpPr>
        <p:spPr>
          <a:xfrm>
            <a:off x="255494" y="2833737"/>
            <a:ext cx="11779624" cy="2554545"/>
          </a:xfrm>
          <a:prstGeom prst="rect">
            <a:avLst/>
          </a:prstGeom>
          <a:noFill/>
        </p:spPr>
        <p:txBody>
          <a:bodyPr wrap="square">
            <a:spAutoFit/>
          </a:bodyPr>
          <a:lstStyle/>
          <a:p>
            <a:r>
              <a:rPr lang="en-US" sz="1600" dirty="0"/>
              <a:t>A supermarket sales dataset serves as a vital tool for understanding customer behavior and sales dynamics. It encompasses 17 columns, including key information such as Invoice ID, Date, Time, Branch, City, Customer Type, Gender, Product Line, Unit Price, Quantity, Tax, Gross Income, Gross Percentage, Rating, Total, and Cost of Goods Sold (COGS). Through careful analysis of these components, businesses can pinpoint peak sales periods and assess performance across different branches. The dataset provides insights into purchasing patterns among various customer demographics, helping to identify trends and preferences. Additionally, the exploration of payment methods offers further understanding of consumer choices. By conducting exploratory data analysis (EDA), organizations can make data-driven decisions to optimize inventory management and improve operational efficiency. This analysis enables the tailoring of marketing strategies to better align with customer needs and preferences. Ultimately, these insights contribute to enhancing customer satisfaction and driving profitability. The comprehensive nature of the dataset ensures that stakeholders have the necessary information to strategize effectively and stay competitive in the market.</a:t>
            </a:r>
            <a:endParaRPr lang="en-IN" sz="1600" dirty="0"/>
          </a:p>
        </p:txBody>
      </p:sp>
    </p:spTree>
    <p:extLst>
      <p:ext uri="{BB962C8B-B14F-4D97-AF65-F5344CB8AC3E}">
        <p14:creationId xmlns:p14="http://schemas.microsoft.com/office/powerpoint/2010/main" val="31597719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6F27B7-3498-F711-E7A8-ECA8D745C1E3}"/>
              </a:ext>
            </a:extLst>
          </p:cNvPr>
          <p:cNvPicPr>
            <a:picLocks noChangeAspect="1"/>
          </p:cNvPicPr>
          <p:nvPr/>
        </p:nvPicPr>
        <p:blipFill>
          <a:blip r:embed="rId2"/>
          <a:srcRect l="17109" t="39370" r="68008" b="47499"/>
          <a:stretch/>
        </p:blipFill>
        <p:spPr>
          <a:xfrm>
            <a:off x="542925" y="157163"/>
            <a:ext cx="1814514" cy="900112"/>
          </a:xfrm>
          <a:prstGeom prst="rect">
            <a:avLst/>
          </a:prstGeom>
        </p:spPr>
      </p:pic>
      <p:sp>
        <p:nvSpPr>
          <p:cNvPr id="4" name="TextBox 3">
            <a:extLst>
              <a:ext uri="{FF2B5EF4-FFF2-40B4-BE49-F238E27FC236}">
                <a16:creationId xmlns:a16="http://schemas.microsoft.com/office/drawing/2014/main" id="{0B828F1B-2143-278A-63BD-446F077B4A54}"/>
              </a:ext>
            </a:extLst>
          </p:cNvPr>
          <p:cNvSpPr txBox="1"/>
          <p:nvPr/>
        </p:nvSpPr>
        <p:spPr>
          <a:xfrm>
            <a:off x="542924" y="1057275"/>
            <a:ext cx="6615113" cy="338554"/>
          </a:xfrm>
          <a:prstGeom prst="rect">
            <a:avLst/>
          </a:prstGeom>
          <a:noFill/>
        </p:spPr>
        <p:txBody>
          <a:bodyPr wrap="square">
            <a:spAutoFit/>
          </a:bodyPr>
          <a:lstStyle/>
          <a:p>
            <a:r>
              <a:rPr lang="en-IN" sz="1600" dirty="0"/>
              <a:t>9.What is the average cost of goods sold based on product line and city ?</a:t>
            </a:r>
          </a:p>
        </p:txBody>
      </p:sp>
      <p:sp>
        <p:nvSpPr>
          <p:cNvPr id="6" name="TextBox 5">
            <a:extLst>
              <a:ext uri="{FF2B5EF4-FFF2-40B4-BE49-F238E27FC236}">
                <a16:creationId xmlns:a16="http://schemas.microsoft.com/office/drawing/2014/main" id="{D2AEB21E-FA3F-1221-CB16-FC62C991873E}"/>
              </a:ext>
            </a:extLst>
          </p:cNvPr>
          <p:cNvSpPr txBox="1"/>
          <p:nvPr/>
        </p:nvSpPr>
        <p:spPr>
          <a:xfrm>
            <a:off x="542924" y="1391483"/>
            <a:ext cx="9529763" cy="338554"/>
          </a:xfrm>
          <a:prstGeom prst="rect">
            <a:avLst/>
          </a:prstGeom>
          <a:noFill/>
        </p:spPr>
        <p:txBody>
          <a:bodyPr wrap="square">
            <a:spAutoFit/>
          </a:bodyPr>
          <a:lstStyle/>
          <a:p>
            <a:r>
              <a:rPr lang="en-IN" sz="1600" dirty="0">
                <a:solidFill>
                  <a:srgbClr val="0070C0"/>
                </a:solidFill>
              </a:rPr>
              <a:t>select </a:t>
            </a:r>
            <a:r>
              <a:rPr lang="en-IN" sz="1600" dirty="0" err="1">
                <a:solidFill>
                  <a:srgbClr val="0070C0"/>
                </a:solidFill>
              </a:rPr>
              <a:t>city,product_line,avg</a:t>
            </a:r>
            <a:r>
              <a:rPr lang="en-IN" sz="1600" dirty="0">
                <a:solidFill>
                  <a:srgbClr val="0070C0"/>
                </a:solidFill>
              </a:rPr>
              <a:t>(cogs) from supermarket group by </a:t>
            </a:r>
            <a:r>
              <a:rPr lang="en-IN" sz="1600" dirty="0" err="1">
                <a:solidFill>
                  <a:srgbClr val="0070C0"/>
                </a:solidFill>
              </a:rPr>
              <a:t>city,product_line</a:t>
            </a:r>
            <a:r>
              <a:rPr lang="en-IN" sz="1600" dirty="0">
                <a:solidFill>
                  <a:srgbClr val="0070C0"/>
                </a:solidFill>
              </a:rPr>
              <a:t>;</a:t>
            </a:r>
          </a:p>
        </p:txBody>
      </p:sp>
      <p:pic>
        <p:nvPicPr>
          <p:cNvPr id="8" name="Picture 7">
            <a:extLst>
              <a:ext uri="{FF2B5EF4-FFF2-40B4-BE49-F238E27FC236}">
                <a16:creationId xmlns:a16="http://schemas.microsoft.com/office/drawing/2014/main" id="{65802E24-D34C-F5EA-A64F-81B3F57E0247}"/>
              </a:ext>
            </a:extLst>
          </p:cNvPr>
          <p:cNvPicPr>
            <a:picLocks noChangeAspect="1"/>
          </p:cNvPicPr>
          <p:nvPr/>
        </p:nvPicPr>
        <p:blipFill>
          <a:blip r:embed="rId3"/>
          <a:srcRect l="17227" t="47499" r="59805" b="13732"/>
          <a:stretch/>
        </p:blipFill>
        <p:spPr>
          <a:xfrm>
            <a:off x="542924" y="1834396"/>
            <a:ext cx="2800351" cy="2657475"/>
          </a:xfrm>
          <a:prstGeom prst="rect">
            <a:avLst/>
          </a:prstGeom>
        </p:spPr>
      </p:pic>
      <p:sp>
        <p:nvSpPr>
          <p:cNvPr id="9" name="TextBox 8">
            <a:extLst>
              <a:ext uri="{FF2B5EF4-FFF2-40B4-BE49-F238E27FC236}">
                <a16:creationId xmlns:a16="http://schemas.microsoft.com/office/drawing/2014/main" id="{9D722A3E-C65E-6145-E0E9-FD9B0885D244}"/>
              </a:ext>
            </a:extLst>
          </p:cNvPr>
          <p:cNvSpPr txBox="1"/>
          <p:nvPr/>
        </p:nvSpPr>
        <p:spPr>
          <a:xfrm>
            <a:off x="542923" y="4596230"/>
            <a:ext cx="6615113" cy="338554"/>
          </a:xfrm>
          <a:prstGeom prst="rect">
            <a:avLst/>
          </a:prstGeom>
          <a:noFill/>
        </p:spPr>
        <p:txBody>
          <a:bodyPr wrap="square">
            <a:spAutoFit/>
          </a:bodyPr>
          <a:lstStyle/>
          <a:p>
            <a:r>
              <a:rPr lang="en-IN" sz="1600" dirty="0"/>
              <a:t>10.What is the average income based on customer type ?</a:t>
            </a:r>
          </a:p>
        </p:txBody>
      </p:sp>
      <p:sp>
        <p:nvSpPr>
          <p:cNvPr id="11" name="TextBox 10">
            <a:extLst>
              <a:ext uri="{FF2B5EF4-FFF2-40B4-BE49-F238E27FC236}">
                <a16:creationId xmlns:a16="http://schemas.microsoft.com/office/drawing/2014/main" id="{6C5630CE-0340-40D3-895E-D8E936B773F6}"/>
              </a:ext>
            </a:extLst>
          </p:cNvPr>
          <p:cNvSpPr txBox="1"/>
          <p:nvPr/>
        </p:nvSpPr>
        <p:spPr>
          <a:xfrm>
            <a:off x="542923" y="5127964"/>
            <a:ext cx="10487027" cy="615553"/>
          </a:xfrm>
          <a:prstGeom prst="rect">
            <a:avLst/>
          </a:prstGeom>
          <a:noFill/>
        </p:spPr>
        <p:txBody>
          <a:bodyPr wrap="square">
            <a:spAutoFit/>
          </a:bodyPr>
          <a:lstStyle/>
          <a:p>
            <a:r>
              <a:rPr lang="en-IN" sz="1600" dirty="0">
                <a:solidFill>
                  <a:srgbClr val="0070C0"/>
                </a:solidFill>
              </a:rPr>
              <a:t>SELECT Branch, </a:t>
            </a:r>
            <a:r>
              <a:rPr lang="en-IN" sz="1600" dirty="0" err="1">
                <a:solidFill>
                  <a:srgbClr val="0070C0"/>
                </a:solidFill>
              </a:rPr>
              <a:t>customer_type</a:t>
            </a:r>
            <a:r>
              <a:rPr lang="en-IN" sz="1600" dirty="0">
                <a:solidFill>
                  <a:srgbClr val="0070C0"/>
                </a:solidFill>
              </a:rPr>
              <a:t>, AVG(</a:t>
            </a:r>
            <a:r>
              <a:rPr lang="en-IN" sz="1600" dirty="0" err="1">
                <a:solidFill>
                  <a:srgbClr val="0070C0"/>
                </a:solidFill>
              </a:rPr>
              <a:t>gross_income</a:t>
            </a:r>
            <a:r>
              <a:rPr lang="en-IN" sz="1600" dirty="0">
                <a:solidFill>
                  <a:srgbClr val="0070C0"/>
                </a:solidFill>
              </a:rPr>
              <a:t>) AS </a:t>
            </a:r>
            <a:r>
              <a:rPr lang="en-IN" sz="1600" dirty="0" err="1">
                <a:solidFill>
                  <a:srgbClr val="0070C0"/>
                </a:solidFill>
              </a:rPr>
              <a:t>average_gross_income</a:t>
            </a:r>
            <a:r>
              <a:rPr lang="en-IN" sz="1600" dirty="0">
                <a:solidFill>
                  <a:srgbClr val="0070C0"/>
                </a:solidFill>
              </a:rPr>
              <a:t> FROM supermarket GROUP BY Branch, </a:t>
            </a:r>
            <a:r>
              <a:rPr lang="en-IN" sz="1600" dirty="0" err="1">
                <a:solidFill>
                  <a:srgbClr val="0070C0"/>
                </a:solidFill>
              </a:rPr>
              <a:t>customer_type</a:t>
            </a:r>
            <a:r>
              <a:rPr lang="en-IN" sz="1600" dirty="0">
                <a:solidFill>
                  <a:srgbClr val="0070C0"/>
                </a:solidFill>
              </a:rPr>
              <a:t> ORDER BY </a:t>
            </a:r>
            <a:r>
              <a:rPr lang="en-IN" sz="1600" dirty="0" err="1">
                <a:solidFill>
                  <a:srgbClr val="0070C0"/>
                </a:solidFill>
              </a:rPr>
              <a:t>average_gross_income</a:t>
            </a:r>
            <a:r>
              <a:rPr lang="en-IN" sz="1600" dirty="0">
                <a:solidFill>
                  <a:srgbClr val="0070C0"/>
                </a:solidFill>
              </a:rPr>
              <a:t> DESC</a:t>
            </a:r>
            <a:r>
              <a:rPr lang="en-IN" dirty="0"/>
              <a:t>;</a:t>
            </a:r>
          </a:p>
        </p:txBody>
      </p:sp>
    </p:spTree>
    <p:extLst>
      <p:ext uri="{BB962C8B-B14F-4D97-AF65-F5344CB8AC3E}">
        <p14:creationId xmlns:p14="http://schemas.microsoft.com/office/powerpoint/2010/main" val="33247668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5DA085D-1FB2-9B3C-55E9-A58DE210A52D}"/>
              </a:ext>
            </a:extLst>
          </p:cNvPr>
          <p:cNvPicPr>
            <a:picLocks noChangeAspect="1"/>
          </p:cNvPicPr>
          <p:nvPr/>
        </p:nvPicPr>
        <p:blipFill>
          <a:blip r:embed="rId2"/>
          <a:srcRect l="17227" t="46874" r="62851" b="36034"/>
          <a:stretch/>
        </p:blipFill>
        <p:spPr>
          <a:xfrm>
            <a:off x="1843088" y="171450"/>
            <a:ext cx="2428876" cy="1171575"/>
          </a:xfrm>
          <a:prstGeom prst="rect">
            <a:avLst/>
          </a:prstGeom>
        </p:spPr>
      </p:pic>
      <p:sp>
        <p:nvSpPr>
          <p:cNvPr id="4" name="TextBox 3">
            <a:extLst>
              <a:ext uri="{FF2B5EF4-FFF2-40B4-BE49-F238E27FC236}">
                <a16:creationId xmlns:a16="http://schemas.microsoft.com/office/drawing/2014/main" id="{AD24AEFD-1A3D-9824-F910-B3FB41C46756}"/>
              </a:ext>
            </a:extLst>
          </p:cNvPr>
          <p:cNvSpPr txBox="1"/>
          <p:nvPr/>
        </p:nvSpPr>
        <p:spPr>
          <a:xfrm>
            <a:off x="400048" y="1343025"/>
            <a:ext cx="6615113" cy="338554"/>
          </a:xfrm>
          <a:prstGeom prst="rect">
            <a:avLst/>
          </a:prstGeom>
          <a:noFill/>
        </p:spPr>
        <p:txBody>
          <a:bodyPr wrap="square">
            <a:spAutoFit/>
          </a:bodyPr>
          <a:lstStyle/>
          <a:p>
            <a:r>
              <a:rPr lang="en-IN" sz="1600" dirty="0"/>
              <a:t>11.What is the total sales based on product line and gender ?</a:t>
            </a:r>
          </a:p>
        </p:txBody>
      </p:sp>
      <p:sp>
        <p:nvSpPr>
          <p:cNvPr id="5" name="TextBox 4">
            <a:extLst>
              <a:ext uri="{FF2B5EF4-FFF2-40B4-BE49-F238E27FC236}">
                <a16:creationId xmlns:a16="http://schemas.microsoft.com/office/drawing/2014/main" id="{5286AAF1-09BD-C9DA-0C7B-ED947115C5E8}"/>
              </a:ext>
            </a:extLst>
          </p:cNvPr>
          <p:cNvSpPr txBox="1"/>
          <p:nvPr/>
        </p:nvSpPr>
        <p:spPr>
          <a:xfrm>
            <a:off x="400048" y="1681579"/>
            <a:ext cx="9615490" cy="584775"/>
          </a:xfrm>
          <a:prstGeom prst="rect">
            <a:avLst/>
          </a:prstGeom>
          <a:noFill/>
        </p:spPr>
        <p:txBody>
          <a:bodyPr wrap="square">
            <a:spAutoFit/>
          </a:bodyPr>
          <a:lstStyle/>
          <a:p>
            <a:r>
              <a:rPr lang="en-US" sz="1600" dirty="0">
                <a:solidFill>
                  <a:srgbClr val="0070C0"/>
                </a:solidFill>
              </a:rPr>
              <a:t>SELECT Gender, </a:t>
            </a:r>
            <a:r>
              <a:rPr lang="en-US" sz="1600" dirty="0" err="1">
                <a:solidFill>
                  <a:srgbClr val="0070C0"/>
                </a:solidFill>
              </a:rPr>
              <a:t>product_line</a:t>
            </a:r>
            <a:r>
              <a:rPr lang="en-US" sz="1600" dirty="0">
                <a:solidFill>
                  <a:srgbClr val="0070C0"/>
                </a:solidFill>
              </a:rPr>
              <a:t>, SUM(Total) AS </a:t>
            </a:r>
            <a:r>
              <a:rPr lang="en-US" sz="1600" dirty="0" err="1">
                <a:solidFill>
                  <a:srgbClr val="0070C0"/>
                </a:solidFill>
              </a:rPr>
              <a:t>total_sales</a:t>
            </a:r>
            <a:r>
              <a:rPr lang="en-US" sz="1600" dirty="0">
                <a:solidFill>
                  <a:srgbClr val="0070C0"/>
                </a:solidFill>
              </a:rPr>
              <a:t> FROM supermarket GROUP BY Gender, </a:t>
            </a:r>
            <a:r>
              <a:rPr lang="en-US" sz="1600" dirty="0" err="1">
                <a:solidFill>
                  <a:srgbClr val="0070C0"/>
                </a:solidFill>
              </a:rPr>
              <a:t>product_line</a:t>
            </a:r>
            <a:r>
              <a:rPr lang="en-US" sz="1600" dirty="0">
                <a:solidFill>
                  <a:srgbClr val="0070C0"/>
                </a:solidFill>
              </a:rPr>
              <a:t> ORDER BY </a:t>
            </a:r>
            <a:r>
              <a:rPr lang="en-US" sz="1600" dirty="0" err="1">
                <a:solidFill>
                  <a:srgbClr val="0070C0"/>
                </a:solidFill>
              </a:rPr>
              <a:t>total_sales</a:t>
            </a:r>
            <a:r>
              <a:rPr lang="en-US" sz="1600" dirty="0">
                <a:solidFill>
                  <a:srgbClr val="0070C0"/>
                </a:solidFill>
              </a:rPr>
              <a:t> DESC;</a:t>
            </a:r>
            <a:endParaRPr lang="en-IN" sz="1600" dirty="0">
              <a:solidFill>
                <a:srgbClr val="0070C0"/>
              </a:solidFill>
            </a:endParaRPr>
          </a:p>
        </p:txBody>
      </p:sp>
      <p:pic>
        <p:nvPicPr>
          <p:cNvPr id="7" name="Picture 6">
            <a:extLst>
              <a:ext uri="{FF2B5EF4-FFF2-40B4-BE49-F238E27FC236}">
                <a16:creationId xmlns:a16="http://schemas.microsoft.com/office/drawing/2014/main" id="{E20C2D57-2450-4133-375C-E8345196A345}"/>
              </a:ext>
            </a:extLst>
          </p:cNvPr>
          <p:cNvPicPr>
            <a:picLocks noChangeAspect="1"/>
          </p:cNvPicPr>
          <p:nvPr/>
        </p:nvPicPr>
        <p:blipFill>
          <a:blip r:embed="rId3"/>
          <a:srcRect l="17227" t="47082" r="61094" b="22904"/>
          <a:stretch/>
        </p:blipFill>
        <p:spPr>
          <a:xfrm>
            <a:off x="1843088" y="2400300"/>
            <a:ext cx="2643188" cy="2057400"/>
          </a:xfrm>
          <a:prstGeom prst="rect">
            <a:avLst/>
          </a:prstGeom>
        </p:spPr>
      </p:pic>
      <p:sp>
        <p:nvSpPr>
          <p:cNvPr id="8" name="TextBox 7">
            <a:extLst>
              <a:ext uri="{FF2B5EF4-FFF2-40B4-BE49-F238E27FC236}">
                <a16:creationId xmlns:a16="http://schemas.microsoft.com/office/drawing/2014/main" id="{BBF4E62A-C90D-8A2D-4DE0-2B7D4327C573}"/>
              </a:ext>
            </a:extLst>
          </p:cNvPr>
          <p:cNvSpPr txBox="1"/>
          <p:nvPr/>
        </p:nvSpPr>
        <p:spPr>
          <a:xfrm>
            <a:off x="552448" y="4591646"/>
            <a:ext cx="6615113" cy="338554"/>
          </a:xfrm>
          <a:prstGeom prst="rect">
            <a:avLst/>
          </a:prstGeom>
          <a:noFill/>
        </p:spPr>
        <p:txBody>
          <a:bodyPr wrap="square">
            <a:spAutoFit/>
          </a:bodyPr>
          <a:lstStyle/>
          <a:p>
            <a:r>
              <a:rPr lang="en-IN" sz="1600" dirty="0"/>
              <a:t>12.What is the product line based tax on each city ?</a:t>
            </a:r>
          </a:p>
        </p:txBody>
      </p:sp>
      <p:sp>
        <p:nvSpPr>
          <p:cNvPr id="9" name="TextBox 8">
            <a:extLst>
              <a:ext uri="{FF2B5EF4-FFF2-40B4-BE49-F238E27FC236}">
                <a16:creationId xmlns:a16="http://schemas.microsoft.com/office/drawing/2014/main" id="{1931928A-AF08-A415-BFC0-02EE54730180}"/>
              </a:ext>
            </a:extLst>
          </p:cNvPr>
          <p:cNvSpPr txBox="1"/>
          <p:nvPr/>
        </p:nvSpPr>
        <p:spPr>
          <a:xfrm>
            <a:off x="552448" y="5064146"/>
            <a:ext cx="11206165" cy="338554"/>
          </a:xfrm>
          <a:prstGeom prst="rect">
            <a:avLst/>
          </a:prstGeom>
          <a:noFill/>
        </p:spPr>
        <p:txBody>
          <a:bodyPr wrap="square">
            <a:spAutoFit/>
          </a:bodyPr>
          <a:lstStyle/>
          <a:p>
            <a:r>
              <a:rPr lang="en-US" sz="1600" dirty="0">
                <a:solidFill>
                  <a:srgbClr val="0070C0"/>
                </a:solidFill>
              </a:rPr>
              <a:t>SELECT </a:t>
            </a:r>
            <a:r>
              <a:rPr lang="en-US" sz="1600" dirty="0" err="1">
                <a:solidFill>
                  <a:srgbClr val="0070C0"/>
                </a:solidFill>
              </a:rPr>
              <a:t>product_line</a:t>
            </a:r>
            <a:r>
              <a:rPr lang="en-US" sz="1600" dirty="0">
                <a:solidFill>
                  <a:srgbClr val="0070C0"/>
                </a:solidFill>
              </a:rPr>
              <a:t>, city, AVG(tax) AS </a:t>
            </a:r>
            <a:r>
              <a:rPr lang="en-US" sz="1600" dirty="0" err="1">
                <a:solidFill>
                  <a:srgbClr val="0070C0"/>
                </a:solidFill>
              </a:rPr>
              <a:t>average_tax</a:t>
            </a:r>
            <a:r>
              <a:rPr lang="en-US" sz="1600" dirty="0">
                <a:solidFill>
                  <a:srgbClr val="0070C0"/>
                </a:solidFill>
              </a:rPr>
              <a:t> FROM supermarket GROUP BY </a:t>
            </a:r>
            <a:r>
              <a:rPr lang="en-US" sz="1600" dirty="0" err="1">
                <a:solidFill>
                  <a:srgbClr val="0070C0"/>
                </a:solidFill>
              </a:rPr>
              <a:t>product_line</a:t>
            </a:r>
            <a:r>
              <a:rPr lang="en-US" sz="1600" dirty="0">
                <a:solidFill>
                  <a:srgbClr val="0070C0"/>
                </a:solidFill>
              </a:rPr>
              <a:t>, city ORDER BY </a:t>
            </a:r>
            <a:r>
              <a:rPr lang="en-US" sz="1600" dirty="0" err="1">
                <a:solidFill>
                  <a:srgbClr val="0070C0"/>
                </a:solidFill>
              </a:rPr>
              <a:t>average_tax</a:t>
            </a:r>
            <a:r>
              <a:rPr lang="en-US" sz="1600" dirty="0">
                <a:solidFill>
                  <a:srgbClr val="0070C0"/>
                </a:solidFill>
              </a:rPr>
              <a:t> ASC</a:t>
            </a:r>
            <a:r>
              <a:rPr lang="en-US" sz="1600" dirty="0"/>
              <a:t>;</a:t>
            </a:r>
            <a:endParaRPr lang="en-IN" sz="1600" dirty="0"/>
          </a:p>
        </p:txBody>
      </p:sp>
    </p:spTree>
    <p:extLst>
      <p:ext uri="{BB962C8B-B14F-4D97-AF65-F5344CB8AC3E}">
        <p14:creationId xmlns:p14="http://schemas.microsoft.com/office/powerpoint/2010/main" val="19170035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4A696E-AD1A-EAC7-CAF6-1C4C12E17F9D}"/>
              </a:ext>
            </a:extLst>
          </p:cNvPr>
          <p:cNvPicPr>
            <a:picLocks noChangeAspect="1"/>
          </p:cNvPicPr>
          <p:nvPr/>
        </p:nvPicPr>
        <p:blipFill>
          <a:blip r:embed="rId2"/>
          <a:srcRect l="17343" t="47707" r="59805" b="23529"/>
          <a:stretch/>
        </p:blipFill>
        <p:spPr>
          <a:xfrm>
            <a:off x="585788" y="228600"/>
            <a:ext cx="2786063" cy="1971675"/>
          </a:xfrm>
          <a:prstGeom prst="rect">
            <a:avLst/>
          </a:prstGeom>
        </p:spPr>
      </p:pic>
      <p:sp>
        <p:nvSpPr>
          <p:cNvPr id="4" name="TextBox 3">
            <a:extLst>
              <a:ext uri="{FF2B5EF4-FFF2-40B4-BE49-F238E27FC236}">
                <a16:creationId xmlns:a16="http://schemas.microsoft.com/office/drawing/2014/main" id="{34CA2AB9-3E16-FC4E-FA6B-1BE7F548A31D}"/>
              </a:ext>
            </a:extLst>
          </p:cNvPr>
          <p:cNvSpPr txBox="1"/>
          <p:nvPr/>
        </p:nvSpPr>
        <p:spPr>
          <a:xfrm>
            <a:off x="466723" y="2348508"/>
            <a:ext cx="6615113" cy="338554"/>
          </a:xfrm>
          <a:prstGeom prst="rect">
            <a:avLst/>
          </a:prstGeom>
          <a:noFill/>
        </p:spPr>
        <p:txBody>
          <a:bodyPr wrap="square">
            <a:spAutoFit/>
          </a:bodyPr>
          <a:lstStyle/>
          <a:p>
            <a:r>
              <a:rPr lang="en-IN" sz="1600" dirty="0"/>
              <a:t>13.What is the quantity of product sold based on month ? </a:t>
            </a:r>
          </a:p>
        </p:txBody>
      </p:sp>
      <p:sp>
        <p:nvSpPr>
          <p:cNvPr id="5" name="TextBox 4">
            <a:extLst>
              <a:ext uri="{FF2B5EF4-FFF2-40B4-BE49-F238E27FC236}">
                <a16:creationId xmlns:a16="http://schemas.microsoft.com/office/drawing/2014/main" id="{3E9F25DE-D463-8C35-C46F-DB922D2DC9E6}"/>
              </a:ext>
            </a:extLst>
          </p:cNvPr>
          <p:cNvSpPr txBox="1"/>
          <p:nvPr/>
        </p:nvSpPr>
        <p:spPr>
          <a:xfrm>
            <a:off x="466723" y="2687062"/>
            <a:ext cx="10534652" cy="584775"/>
          </a:xfrm>
          <a:prstGeom prst="rect">
            <a:avLst/>
          </a:prstGeom>
          <a:noFill/>
        </p:spPr>
        <p:txBody>
          <a:bodyPr wrap="square">
            <a:spAutoFit/>
          </a:bodyPr>
          <a:lstStyle/>
          <a:p>
            <a:r>
              <a:rPr lang="en-US" sz="1600" dirty="0">
                <a:solidFill>
                  <a:srgbClr val="0070C0"/>
                </a:solidFill>
              </a:rPr>
              <a:t>SELECT </a:t>
            </a:r>
            <a:r>
              <a:rPr lang="en-US" sz="1600" dirty="0" err="1">
                <a:solidFill>
                  <a:srgbClr val="0070C0"/>
                </a:solidFill>
              </a:rPr>
              <a:t>product_line</a:t>
            </a:r>
            <a:r>
              <a:rPr lang="en-US" sz="1600" dirty="0">
                <a:solidFill>
                  <a:srgbClr val="0070C0"/>
                </a:solidFill>
              </a:rPr>
              <a:t>, MONTH(date) AS month, SUM(Quantity) AS </a:t>
            </a:r>
            <a:r>
              <a:rPr lang="en-US" sz="1600" dirty="0" err="1">
                <a:solidFill>
                  <a:srgbClr val="0070C0"/>
                </a:solidFill>
              </a:rPr>
              <a:t>total_quantity</a:t>
            </a:r>
            <a:r>
              <a:rPr lang="en-US" sz="1600" dirty="0">
                <a:solidFill>
                  <a:srgbClr val="0070C0"/>
                </a:solidFill>
              </a:rPr>
              <a:t> FROM supermarket GROUP BY </a:t>
            </a:r>
            <a:r>
              <a:rPr lang="en-US" sz="1600" dirty="0" err="1">
                <a:solidFill>
                  <a:srgbClr val="0070C0"/>
                </a:solidFill>
              </a:rPr>
              <a:t>product_line</a:t>
            </a:r>
            <a:r>
              <a:rPr lang="en-US" sz="1600" dirty="0">
                <a:solidFill>
                  <a:srgbClr val="0070C0"/>
                </a:solidFill>
              </a:rPr>
              <a:t>, month ORDER BY </a:t>
            </a:r>
            <a:r>
              <a:rPr lang="en-US" sz="1600" dirty="0" err="1">
                <a:solidFill>
                  <a:srgbClr val="0070C0"/>
                </a:solidFill>
              </a:rPr>
              <a:t>total_quantity</a:t>
            </a:r>
            <a:r>
              <a:rPr lang="en-US" sz="1600" dirty="0">
                <a:solidFill>
                  <a:srgbClr val="0070C0"/>
                </a:solidFill>
              </a:rPr>
              <a:t> DESC;</a:t>
            </a:r>
            <a:r>
              <a:rPr lang="en-IN" sz="1600" dirty="0">
                <a:solidFill>
                  <a:srgbClr val="0070C0"/>
                </a:solidFill>
              </a:rPr>
              <a:t> </a:t>
            </a:r>
          </a:p>
        </p:txBody>
      </p:sp>
      <p:pic>
        <p:nvPicPr>
          <p:cNvPr id="7" name="Picture 6">
            <a:extLst>
              <a:ext uri="{FF2B5EF4-FFF2-40B4-BE49-F238E27FC236}">
                <a16:creationId xmlns:a16="http://schemas.microsoft.com/office/drawing/2014/main" id="{DABBCCFE-B1A9-28D7-9E65-1DEA70731775}"/>
              </a:ext>
            </a:extLst>
          </p:cNvPr>
          <p:cNvPicPr>
            <a:picLocks noChangeAspect="1"/>
          </p:cNvPicPr>
          <p:nvPr/>
        </p:nvPicPr>
        <p:blipFill>
          <a:blip r:embed="rId3"/>
          <a:srcRect l="17343" t="47707" r="63672" b="16859"/>
          <a:stretch/>
        </p:blipFill>
        <p:spPr>
          <a:xfrm>
            <a:off x="585788" y="3610391"/>
            <a:ext cx="2314575" cy="2428876"/>
          </a:xfrm>
          <a:prstGeom prst="rect">
            <a:avLst/>
          </a:prstGeom>
        </p:spPr>
      </p:pic>
    </p:spTree>
    <p:extLst>
      <p:ext uri="{BB962C8B-B14F-4D97-AF65-F5344CB8AC3E}">
        <p14:creationId xmlns:p14="http://schemas.microsoft.com/office/powerpoint/2010/main" val="38876135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521E0ED-043D-747E-6941-19ACE2C87879}"/>
              </a:ext>
            </a:extLst>
          </p:cNvPr>
          <p:cNvSpPr txBox="1"/>
          <p:nvPr/>
        </p:nvSpPr>
        <p:spPr>
          <a:xfrm>
            <a:off x="466723" y="262533"/>
            <a:ext cx="6615113" cy="338554"/>
          </a:xfrm>
          <a:prstGeom prst="rect">
            <a:avLst/>
          </a:prstGeom>
          <a:noFill/>
        </p:spPr>
        <p:txBody>
          <a:bodyPr wrap="square">
            <a:spAutoFit/>
          </a:bodyPr>
          <a:lstStyle/>
          <a:p>
            <a:r>
              <a:rPr lang="en-IN" sz="1600" dirty="0"/>
              <a:t>14.What is the product line average rating based on branch? </a:t>
            </a:r>
          </a:p>
        </p:txBody>
      </p:sp>
      <p:sp>
        <p:nvSpPr>
          <p:cNvPr id="4" name="TextBox 3">
            <a:extLst>
              <a:ext uri="{FF2B5EF4-FFF2-40B4-BE49-F238E27FC236}">
                <a16:creationId xmlns:a16="http://schemas.microsoft.com/office/drawing/2014/main" id="{622FB464-ACC8-9A6F-309B-63AF6A3FB205}"/>
              </a:ext>
            </a:extLst>
          </p:cNvPr>
          <p:cNvSpPr txBox="1"/>
          <p:nvPr/>
        </p:nvSpPr>
        <p:spPr>
          <a:xfrm>
            <a:off x="727469" y="601087"/>
            <a:ext cx="10997807" cy="584775"/>
          </a:xfrm>
          <a:prstGeom prst="rect">
            <a:avLst/>
          </a:prstGeom>
          <a:noFill/>
        </p:spPr>
        <p:txBody>
          <a:bodyPr wrap="square">
            <a:spAutoFit/>
          </a:bodyPr>
          <a:lstStyle/>
          <a:p>
            <a:r>
              <a:rPr lang="en-IN" sz="1600" dirty="0">
                <a:solidFill>
                  <a:srgbClr val="0070C0"/>
                </a:solidFill>
              </a:rPr>
              <a:t>SELECT Branch, </a:t>
            </a:r>
            <a:r>
              <a:rPr lang="en-IN" sz="1600" dirty="0" err="1">
                <a:solidFill>
                  <a:srgbClr val="0070C0"/>
                </a:solidFill>
              </a:rPr>
              <a:t>product_line</a:t>
            </a:r>
            <a:r>
              <a:rPr lang="en-IN" sz="1600" dirty="0">
                <a:solidFill>
                  <a:srgbClr val="0070C0"/>
                </a:solidFill>
              </a:rPr>
              <a:t>, AVG(rating) AS </a:t>
            </a:r>
            <a:r>
              <a:rPr lang="en-IN" sz="1600" dirty="0" err="1">
                <a:solidFill>
                  <a:srgbClr val="0070C0"/>
                </a:solidFill>
              </a:rPr>
              <a:t>average_rating</a:t>
            </a:r>
            <a:r>
              <a:rPr lang="en-IN" sz="1600" dirty="0">
                <a:solidFill>
                  <a:srgbClr val="0070C0"/>
                </a:solidFill>
              </a:rPr>
              <a:t> FROM supermarket GROUP BY Branch, </a:t>
            </a:r>
            <a:r>
              <a:rPr lang="en-IN" sz="1600" dirty="0" err="1">
                <a:solidFill>
                  <a:srgbClr val="0070C0"/>
                </a:solidFill>
              </a:rPr>
              <a:t>product_line</a:t>
            </a:r>
            <a:r>
              <a:rPr lang="en-IN" sz="1600" dirty="0">
                <a:solidFill>
                  <a:srgbClr val="0070C0"/>
                </a:solidFill>
              </a:rPr>
              <a:t> ORDER BY </a:t>
            </a:r>
            <a:r>
              <a:rPr lang="en-IN" sz="1600" dirty="0" err="1">
                <a:solidFill>
                  <a:srgbClr val="0070C0"/>
                </a:solidFill>
              </a:rPr>
              <a:t>average_rating</a:t>
            </a:r>
            <a:r>
              <a:rPr lang="en-IN" sz="1600" dirty="0">
                <a:solidFill>
                  <a:srgbClr val="0070C0"/>
                </a:solidFill>
              </a:rPr>
              <a:t> DESC;</a:t>
            </a:r>
          </a:p>
        </p:txBody>
      </p:sp>
      <p:pic>
        <p:nvPicPr>
          <p:cNvPr id="6" name="Picture 5">
            <a:extLst>
              <a:ext uri="{FF2B5EF4-FFF2-40B4-BE49-F238E27FC236}">
                <a16:creationId xmlns:a16="http://schemas.microsoft.com/office/drawing/2014/main" id="{F1DD3B4E-2BBD-6BBE-94AB-5FA6FBAB1C18}"/>
              </a:ext>
            </a:extLst>
          </p:cNvPr>
          <p:cNvPicPr>
            <a:picLocks noChangeAspect="1"/>
          </p:cNvPicPr>
          <p:nvPr/>
        </p:nvPicPr>
        <p:blipFill>
          <a:blip r:embed="rId2"/>
          <a:srcRect l="17343" t="47499" r="61329" b="16859"/>
          <a:stretch/>
        </p:blipFill>
        <p:spPr>
          <a:xfrm>
            <a:off x="1300163" y="1306501"/>
            <a:ext cx="2600325" cy="2443163"/>
          </a:xfrm>
          <a:prstGeom prst="rect">
            <a:avLst/>
          </a:prstGeom>
        </p:spPr>
      </p:pic>
      <p:sp>
        <p:nvSpPr>
          <p:cNvPr id="7" name="TextBox 6">
            <a:extLst>
              <a:ext uri="{FF2B5EF4-FFF2-40B4-BE49-F238E27FC236}">
                <a16:creationId xmlns:a16="http://schemas.microsoft.com/office/drawing/2014/main" id="{D80185F0-0693-F767-279E-326921D0D7F8}"/>
              </a:ext>
            </a:extLst>
          </p:cNvPr>
          <p:cNvSpPr txBox="1"/>
          <p:nvPr/>
        </p:nvSpPr>
        <p:spPr>
          <a:xfrm>
            <a:off x="466723" y="3749664"/>
            <a:ext cx="6615113" cy="338554"/>
          </a:xfrm>
          <a:prstGeom prst="rect">
            <a:avLst/>
          </a:prstGeom>
          <a:noFill/>
        </p:spPr>
        <p:txBody>
          <a:bodyPr wrap="square">
            <a:spAutoFit/>
          </a:bodyPr>
          <a:lstStyle/>
          <a:p>
            <a:r>
              <a:rPr lang="en-IN" sz="1600" dirty="0"/>
              <a:t>15.What is the sales amount of sales based on city? </a:t>
            </a:r>
          </a:p>
        </p:txBody>
      </p:sp>
      <p:sp>
        <p:nvSpPr>
          <p:cNvPr id="9" name="TextBox 8">
            <a:extLst>
              <a:ext uri="{FF2B5EF4-FFF2-40B4-BE49-F238E27FC236}">
                <a16:creationId xmlns:a16="http://schemas.microsoft.com/office/drawing/2014/main" id="{01A8A924-89CF-B4AB-9911-EB81013831EC}"/>
              </a:ext>
            </a:extLst>
          </p:cNvPr>
          <p:cNvSpPr txBox="1"/>
          <p:nvPr/>
        </p:nvSpPr>
        <p:spPr>
          <a:xfrm>
            <a:off x="727469" y="4042051"/>
            <a:ext cx="11188306" cy="584775"/>
          </a:xfrm>
          <a:prstGeom prst="rect">
            <a:avLst/>
          </a:prstGeom>
          <a:noFill/>
        </p:spPr>
        <p:txBody>
          <a:bodyPr wrap="square">
            <a:spAutoFit/>
          </a:bodyPr>
          <a:lstStyle/>
          <a:p>
            <a:r>
              <a:rPr lang="en-IN" sz="1600" dirty="0">
                <a:solidFill>
                  <a:srgbClr val="0070C0"/>
                </a:solidFill>
              </a:rPr>
              <a:t>SELECT </a:t>
            </a:r>
            <a:r>
              <a:rPr lang="en-IN" sz="1600" dirty="0" err="1">
                <a:solidFill>
                  <a:srgbClr val="0070C0"/>
                </a:solidFill>
              </a:rPr>
              <a:t>customer_type</a:t>
            </a:r>
            <a:r>
              <a:rPr lang="en-IN" sz="1600" dirty="0">
                <a:solidFill>
                  <a:srgbClr val="0070C0"/>
                </a:solidFill>
              </a:rPr>
              <a:t>, Payment, AVG(Total) AS </a:t>
            </a:r>
            <a:r>
              <a:rPr lang="en-IN" sz="1600" dirty="0" err="1">
                <a:solidFill>
                  <a:srgbClr val="0070C0"/>
                </a:solidFill>
              </a:rPr>
              <a:t>average_purchaseFROM</a:t>
            </a:r>
            <a:r>
              <a:rPr lang="en-IN" sz="1600" dirty="0">
                <a:solidFill>
                  <a:srgbClr val="0070C0"/>
                </a:solidFill>
              </a:rPr>
              <a:t> supermarket GROUP BY </a:t>
            </a:r>
            <a:r>
              <a:rPr lang="en-IN" sz="1600" dirty="0" err="1">
                <a:solidFill>
                  <a:srgbClr val="0070C0"/>
                </a:solidFill>
              </a:rPr>
              <a:t>customer_type</a:t>
            </a:r>
            <a:r>
              <a:rPr lang="en-IN" sz="1600" dirty="0">
                <a:solidFill>
                  <a:srgbClr val="0070C0"/>
                </a:solidFill>
              </a:rPr>
              <a:t>, Payment ORDER BY </a:t>
            </a:r>
            <a:r>
              <a:rPr lang="en-IN" sz="1600" dirty="0" err="1">
                <a:solidFill>
                  <a:srgbClr val="0070C0"/>
                </a:solidFill>
              </a:rPr>
              <a:t>average_purchase</a:t>
            </a:r>
            <a:r>
              <a:rPr lang="en-IN" sz="1600" dirty="0">
                <a:solidFill>
                  <a:srgbClr val="0070C0"/>
                </a:solidFill>
              </a:rPr>
              <a:t> DESC;</a:t>
            </a:r>
          </a:p>
        </p:txBody>
      </p:sp>
      <p:pic>
        <p:nvPicPr>
          <p:cNvPr id="11" name="Picture 10">
            <a:extLst>
              <a:ext uri="{FF2B5EF4-FFF2-40B4-BE49-F238E27FC236}">
                <a16:creationId xmlns:a16="http://schemas.microsoft.com/office/drawing/2014/main" id="{0AF7A18A-64D3-7448-E0EC-1A9A34F870BE}"/>
              </a:ext>
            </a:extLst>
          </p:cNvPr>
          <p:cNvPicPr>
            <a:picLocks noChangeAspect="1"/>
          </p:cNvPicPr>
          <p:nvPr/>
        </p:nvPicPr>
        <p:blipFill>
          <a:blip r:embed="rId3"/>
          <a:srcRect l="17343" t="46874" r="64141" b="29365"/>
          <a:stretch/>
        </p:blipFill>
        <p:spPr>
          <a:xfrm>
            <a:off x="1300163" y="4684691"/>
            <a:ext cx="2257425" cy="1628775"/>
          </a:xfrm>
          <a:prstGeom prst="rect">
            <a:avLst/>
          </a:prstGeom>
        </p:spPr>
      </p:pic>
    </p:spTree>
    <p:extLst>
      <p:ext uri="{BB962C8B-B14F-4D97-AF65-F5344CB8AC3E}">
        <p14:creationId xmlns:p14="http://schemas.microsoft.com/office/powerpoint/2010/main" val="7714598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9A53D62-250B-1C8B-146A-229F651CB2B4}"/>
              </a:ext>
            </a:extLst>
          </p:cNvPr>
          <p:cNvSpPr txBox="1"/>
          <p:nvPr/>
        </p:nvSpPr>
        <p:spPr>
          <a:xfrm>
            <a:off x="446485" y="215384"/>
            <a:ext cx="6093618" cy="369332"/>
          </a:xfrm>
          <a:prstGeom prst="rect">
            <a:avLst/>
          </a:prstGeom>
          <a:noFill/>
        </p:spPr>
        <p:txBody>
          <a:bodyPr wrap="square">
            <a:spAutoFit/>
          </a:bodyPr>
          <a:lstStyle/>
          <a:p>
            <a:r>
              <a:rPr lang="en-IN" b="1" dirty="0"/>
              <a:t>Multivariate Analysis</a:t>
            </a:r>
          </a:p>
        </p:txBody>
      </p:sp>
      <p:sp>
        <p:nvSpPr>
          <p:cNvPr id="4" name="TextBox 3">
            <a:extLst>
              <a:ext uri="{FF2B5EF4-FFF2-40B4-BE49-F238E27FC236}">
                <a16:creationId xmlns:a16="http://schemas.microsoft.com/office/drawing/2014/main" id="{A783FEC2-232C-83B3-CB0D-AD1E27B087C3}"/>
              </a:ext>
            </a:extLst>
          </p:cNvPr>
          <p:cNvSpPr txBox="1"/>
          <p:nvPr/>
        </p:nvSpPr>
        <p:spPr>
          <a:xfrm>
            <a:off x="446485" y="584716"/>
            <a:ext cx="11426428" cy="646331"/>
          </a:xfrm>
          <a:prstGeom prst="rect">
            <a:avLst/>
          </a:prstGeom>
          <a:noFill/>
        </p:spPr>
        <p:txBody>
          <a:bodyPr wrap="square">
            <a:spAutoFit/>
          </a:bodyPr>
          <a:lstStyle/>
          <a:p>
            <a:r>
              <a:rPr lang="en-US" dirty="0"/>
              <a:t>Multivariate analysis in the context of supermarket sales involves examining the relationships between three or more variables simultaneously to understand how they interact and influence sales performance.</a:t>
            </a:r>
            <a:endParaRPr lang="en-IN" dirty="0"/>
          </a:p>
        </p:txBody>
      </p:sp>
      <p:pic>
        <p:nvPicPr>
          <p:cNvPr id="10" name="Picture 9">
            <a:extLst>
              <a:ext uri="{FF2B5EF4-FFF2-40B4-BE49-F238E27FC236}">
                <a16:creationId xmlns:a16="http://schemas.microsoft.com/office/drawing/2014/main" id="{8FDC0AB1-272E-CE23-DE7C-3CE29B953926}"/>
              </a:ext>
            </a:extLst>
          </p:cNvPr>
          <p:cNvPicPr>
            <a:picLocks noChangeAspect="1"/>
          </p:cNvPicPr>
          <p:nvPr/>
        </p:nvPicPr>
        <p:blipFill>
          <a:blip r:embed="rId2"/>
          <a:srcRect l="19570" t="20194" r="27461" b="46873"/>
          <a:stretch/>
        </p:blipFill>
        <p:spPr>
          <a:xfrm>
            <a:off x="446485" y="1231047"/>
            <a:ext cx="6457951" cy="2257425"/>
          </a:xfrm>
          <a:prstGeom prst="rect">
            <a:avLst/>
          </a:prstGeom>
        </p:spPr>
      </p:pic>
      <p:pic>
        <p:nvPicPr>
          <p:cNvPr id="12" name="Picture 11">
            <a:extLst>
              <a:ext uri="{FF2B5EF4-FFF2-40B4-BE49-F238E27FC236}">
                <a16:creationId xmlns:a16="http://schemas.microsoft.com/office/drawing/2014/main" id="{8BDF726F-9E99-8A15-5185-0AA50013ECB9}"/>
              </a:ext>
            </a:extLst>
          </p:cNvPr>
          <p:cNvPicPr>
            <a:picLocks noChangeAspect="1"/>
          </p:cNvPicPr>
          <p:nvPr/>
        </p:nvPicPr>
        <p:blipFill>
          <a:blip r:embed="rId3"/>
          <a:srcRect l="20337" t="20318" r="18491" b="38913"/>
          <a:stretch/>
        </p:blipFill>
        <p:spPr>
          <a:xfrm>
            <a:off x="575072" y="3488472"/>
            <a:ext cx="7458076" cy="2794635"/>
          </a:xfrm>
          <a:prstGeom prst="rect">
            <a:avLst/>
          </a:prstGeom>
        </p:spPr>
      </p:pic>
    </p:spTree>
    <p:extLst>
      <p:ext uri="{BB962C8B-B14F-4D97-AF65-F5344CB8AC3E}">
        <p14:creationId xmlns:p14="http://schemas.microsoft.com/office/powerpoint/2010/main" val="16366832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5FB2931-C2F7-CD0B-B215-649383FE7E7D}"/>
              </a:ext>
            </a:extLst>
          </p:cNvPr>
          <p:cNvSpPr txBox="1"/>
          <p:nvPr/>
        </p:nvSpPr>
        <p:spPr>
          <a:xfrm>
            <a:off x="323848" y="148233"/>
            <a:ext cx="6615113" cy="338554"/>
          </a:xfrm>
          <a:prstGeom prst="rect">
            <a:avLst/>
          </a:prstGeom>
          <a:noFill/>
        </p:spPr>
        <p:txBody>
          <a:bodyPr wrap="square">
            <a:spAutoFit/>
          </a:bodyPr>
          <a:lstStyle/>
          <a:p>
            <a:r>
              <a:rPr lang="en-IN" sz="1600" dirty="0"/>
              <a:t>1.What is the total quantity sold based on date for each product line ? </a:t>
            </a:r>
          </a:p>
        </p:txBody>
      </p:sp>
      <p:sp>
        <p:nvSpPr>
          <p:cNvPr id="3" name="TextBox 2">
            <a:extLst>
              <a:ext uri="{FF2B5EF4-FFF2-40B4-BE49-F238E27FC236}">
                <a16:creationId xmlns:a16="http://schemas.microsoft.com/office/drawing/2014/main" id="{A41DF73F-B3D9-F338-069B-0E4B2C716290}"/>
              </a:ext>
            </a:extLst>
          </p:cNvPr>
          <p:cNvSpPr txBox="1"/>
          <p:nvPr/>
        </p:nvSpPr>
        <p:spPr>
          <a:xfrm>
            <a:off x="423861" y="486787"/>
            <a:ext cx="9848852" cy="338554"/>
          </a:xfrm>
          <a:prstGeom prst="rect">
            <a:avLst/>
          </a:prstGeom>
          <a:noFill/>
        </p:spPr>
        <p:txBody>
          <a:bodyPr wrap="square">
            <a:spAutoFit/>
          </a:bodyPr>
          <a:lstStyle/>
          <a:p>
            <a:r>
              <a:rPr lang="en-US" sz="1600" dirty="0">
                <a:solidFill>
                  <a:srgbClr val="0070C0"/>
                </a:solidFill>
              </a:rPr>
              <a:t>SELECT </a:t>
            </a:r>
            <a:r>
              <a:rPr lang="en-US" sz="1600" dirty="0" err="1">
                <a:solidFill>
                  <a:srgbClr val="0070C0"/>
                </a:solidFill>
              </a:rPr>
              <a:t>date,product_line,SUM</a:t>
            </a:r>
            <a:r>
              <a:rPr lang="en-US" sz="1600" dirty="0">
                <a:solidFill>
                  <a:srgbClr val="0070C0"/>
                </a:solidFill>
              </a:rPr>
              <a:t>(quantity) AS </a:t>
            </a:r>
            <a:r>
              <a:rPr lang="en-US" sz="1600" dirty="0" err="1">
                <a:solidFill>
                  <a:srgbClr val="0070C0"/>
                </a:solidFill>
              </a:rPr>
              <a:t>total_quantity</a:t>
            </a:r>
            <a:r>
              <a:rPr lang="en-US" sz="1600" dirty="0">
                <a:solidFill>
                  <a:srgbClr val="0070C0"/>
                </a:solidFill>
              </a:rPr>
              <a:t> FROM supermarket GROUP BY date, </a:t>
            </a:r>
            <a:r>
              <a:rPr lang="en-US" sz="1600" dirty="0" err="1">
                <a:solidFill>
                  <a:srgbClr val="0070C0"/>
                </a:solidFill>
              </a:rPr>
              <a:t>product_line</a:t>
            </a:r>
            <a:r>
              <a:rPr lang="en-US" sz="1600" dirty="0">
                <a:solidFill>
                  <a:srgbClr val="0070C0"/>
                </a:solidFill>
              </a:rPr>
              <a:t>;</a:t>
            </a:r>
            <a:endParaRPr lang="en-IN" sz="1600" dirty="0">
              <a:solidFill>
                <a:srgbClr val="0070C0"/>
              </a:solidFill>
            </a:endParaRPr>
          </a:p>
        </p:txBody>
      </p:sp>
      <p:sp>
        <p:nvSpPr>
          <p:cNvPr id="4" name="TextBox 3">
            <a:extLst>
              <a:ext uri="{FF2B5EF4-FFF2-40B4-BE49-F238E27FC236}">
                <a16:creationId xmlns:a16="http://schemas.microsoft.com/office/drawing/2014/main" id="{3F9FAE20-AEF2-6E15-9BEB-4B5819CE3707}"/>
              </a:ext>
            </a:extLst>
          </p:cNvPr>
          <p:cNvSpPr txBox="1"/>
          <p:nvPr/>
        </p:nvSpPr>
        <p:spPr>
          <a:xfrm>
            <a:off x="423861" y="3468527"/>
            <a:ext cx="6615113" cy="338554"/>
          </a:xfrm>
          <a:prstGeom prst="rect">
            <a:avLst/>
          </a:prstGeom>
          <a:noFill/>
        </p:spPr>
        <p:txBody>
          <a:bodyPr wrap="square">
            <a:spAutoFit/>
          </a:bodyPr>
          <a:lstStyle/>
          <a:p>
            <a:r>
              <a:rPr lang="en-IN" sz="1600" dirty="0"/>
              <a:t>2.What is the average sales by customer based on payment ? </a:t>
            </a:r>
          </a:p>
        </p:txBody>
      </p:sp>
      <p:pic>
        <p:nvPicPr>
          <p:cNvPr id="6" name="Picture 5">
            <a:extLst>
              <a:ext uri="{FF2B5EF4-FFF2-40B4-BE49-F238E27FC236}">
                <a16:creationId xmlns:a16="http://schemas.microsoft.com/office/drawing/2014/main" id="{AEB34C47-71D0-E91A-BE08-D457A7FE5228}"/>
              </a:ext>
            </a:extLst>
          </p:cNvPr>
          <p:cNvPicPr>
            <a:picLocks noChangeAspect="1"/>
          </p:cNvPicPr>
          <p:nvPr/>
        </p:nvPicPr>
        <p:blipFill>
          <a:blip r:embed="rId2"/>
          <a:srcRect l="17343" t="48333" r="62266" b="13941"/>
          <a:stretch/>
        </p:blipFill>
        <p:spPr>
          <a:xfrm>
            <a:off x="1614487" y="882489"/>
            <a:ext cx="2486025" cy="2586038"/>
          </a:xfrm>
          <a:prstGeom prst="rect">
            <a:avLst/>
          </a:prstGeom>
        </p:spPr>
      </p:pic>
      <p:sp>
        <p:nvSpPr>
          <p:cNvPr id="8" name="TextBox 7">
            <a:extLst>
              <a:ext uri="{FF2B5EF4-FFF2-40B4-BE49-F238E27FC236}">
                <a16:creationId xmlns:a16="http://schemas.microsoft.com/office/drawing/2014/main" id="{76F1E164-67AD-29D7-D637-80F72DDFD914}"/>
              </a:ext>
            </a:extLst>
          </p:cNvPr>
          <p:cNvSpPr txBox="1"/>
          <p:nvPr/>
        </p:nvSpPr>
        <p:spPr>
          <a:xfrm>
            <a:off x="423860" y="3807081"/>
            <a:ext cx="11577639" cy="584775"/>
          </a:xfrm>
          <a:prstGeom prst="rect">
            <a:avLst/>
          </a:prstGeom>
          <a:noFill/>
        </p:spPr>
        <p:txBody>
          <a:bodyPr wrap="square">
            <a:spAutoFit/>
          </a:bodyPr>
          <a:lstStyle/>
          <a:p>
            <a:r>
              <a:rPr lang="en-IN" sz="1600" dirty="0">
                <a:solidFill>
                  <a:srgbClr val="0070C0"/>
                </a:solidFill>
              </a:rPr>
              <a:t>SELECT </a:t>
            </a:r>
            <a:r>
              <a:rPr lang="en-IN" sz="1600" dirty="0" err="1">
                <a:solidFill>
                  <a:srgbClr val="0070C0"/>
                </a:solidFill>
              </a:rPr>
              <a:t>customer_type</a:t>
            </a:r>
            <a:r>
              <a:rPr lang="en-IN" sz="1600" dirty="0">
                <a:solidFill>
                  <a:srgbClr val="0070C0"/>
                </a:solidFill>
              </a:rPr>
              <a:t>, Payment, AVG(Total) AS </a:t>
            </a:r>
            <a:r>
              <a:rPr lang="en-IN" sz="1600" dirty="0" err="1">
                <a:solidFill>
                  <a:srgbClr val="0070C0"/>
                </a:solidFill>
              </a:rPr>
              <a:t>average_purchaseFROM</a:t>
            </a:r>
            <a:r>
              <a:rPr lang="en-IN" sz="1600" dirty="0">
                <a:solidFill>
                  <a:srgbClr val="0070C0"/>
                </a:solidFill>
              </a:rPr>
              <a:t> supermarket GROUP BY </a:t>
            </a:r>
            <a:r>
              <a:rPr lang="en-IN" sz="1600" dirty="0" err="1">
                <a:solidFill>
                  <a:srgbClr val="0070C0"/>
                </a:solidFill>
              </a:rPr>
              <a:t>customer_type</a:t>
            </a:r>
            <a:r>
              <a:rPr lang="en-IN" sz="1600" dirty="0">
                <a:solidFill>
                  <a:srgbClr val="0070C0"/>
                </a:solidFill>
              </a:rPr>
              <a:t>, Payment ORDER BY </a:t>
            </a:r>
            <a:r>
              <a:rPr lang="en-IN" sz="1600" dirty="0" err="1">
                <a:solidFill>
                  <a:srgbClr val="0070C0"/>
                </a:solidFill>
              </a:rPr>
              <a:t>average_purchase</a:t>
            </a:r>
            <a:r>
              <a:rPr lang="en-IN" sz="1600" dirty="0">
                <a:solidFill>
                  <a:srgbClr val="0070C0"/>
                </a:solidFill>
              </a:rPr>
              <a:t> DESC;</a:t>
            </a:r>
          </a:p>
        </p:txBody>
      </p:sp>
      <p:pic>
        <p:nvPicPr>
          <p:cNvPr id="10" name="Picture 9">
            <a:extLst>
              <a:ext uri="{FF2B5EF4-FFF2-40B4-BE49-F238E27FC236}">
                <a16:creationId xmlns:a16="http://schemas.microsoft.com/office/drawing/2014/main" id="{9251FC58-5848-4394-44D5-BC79962C7A95}"/>
              </a:ext>
            </a:extLst>
          </p:cNvPr>
          <p:cNvPicPr>
            <a:picLocks noChangeAspect="1"/>
          </p:cNvPicPr>
          <p:nvPr/>
        </p:nvPicPr>
        <p:blipFill>
          <a:blip r:embed="rId3"/>
          <a:srcRect l="17109" t="47916" r="62501" b="35953"/>
          <a:stretch/>
        </p:blipFill>
        <p:spPr>
          <a:xfrm>
            <a:off x="1614487" y="4622716"/>
            <a:ext cx="2486025" cy="1105731"/>
          </a:xfrm>
          <a:prstGeom prst="rect">
            <a:avLst/>
          </a:prstGeom>
        </p:spPr>
      </p:pic>
    </p:spTree>
    <p:extLst>
      <p:ext uri="{BB962C8B-B14F-4D97-AF65-F5344CB8AC3E}">
        <p14:creationId xmlns:p14="http://schemas.microsoft.com/office/powerpoint/2010/main" val="14292536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146CF83-13EB-5048-3C7F-1CF7435349A5}"/>
              </a:ext>
            </a:extLst>
          </p:cNvPr>
          <p:cNvSpPr txBox="1"/>
          <p:nvPr/>
        </p:nvSpPr>
        <p:spPr>
          <a:xfrm>
            <a:off x="346472" y="176897"/>
            <a:ext cx="10926366" cy="338554"/>
          </a:xfrm>
          <a:prstGeom prst="rect">
            <a:avLst/>
          </a:prstGeom>
          <a:noFill/>
        </p:spPr>
        <p:txBody>
          <a:bodyPr wrap="square">
            <a:spAutoFit/>
          </a:bodyPr>
          <a:lstStyle/>
          <a:p>
            <a:r>
              <a:rPr lang="en-US" sz="1600" dirty="0"/>
              <a:t>3.What is the total quantity of each product line sold in each city, and how does this quantity vary by city?</a:t>
            </a:r>
            <a:endParaRPr lang="en-IN" sz="1600" dirty="0"/>
          </a:p>
        </p:txBody>
      </p:sp>
      <p:sp>
        <p:nvSpPr>
          <p:cNvPr id="5" name="TextBox 4">
            <a:extLst>
              <a:ext uri="{FF2B5EF4-FFF2-40B4-BE49-F238E27FC236}">
                <a16:creationId xmlns:a16="http://schemas.microsoft.com/office/drawing/2014/main" id="{7A9A9339-13B9-1B4F-2541-61C35EE587A8}"/>
              </a:ext>
            </a:extLst>
          </p:cNvPr>
          <p:cNvSpPr txBox="1"/>
          <p:nvPr/>
        </p:nvSpPr>
        <p:spPr>
          <a:xfrm>
            <a:off x="475060" y="515451"/>
            <a:ext cx="11370468" cy="584775"/>
          </a:xfrm>
          <a:prstGeom prst="rect">
            <a:avLst/>
          </a:prstGeom>
          <a:noFill/>
        </p:spPr>
        <p:txBody>
          <a:bodyPr wrap="square">
            <a:spAutoFit/>
          </a:bodyPr>
          <a:lstStyle/>
          <a:p>
            <a:r>
              <a:rPr lang="en-IN" sz="1600" dirty="0">
                <a:solidFill>
                  <a:srgbClr val="0070C0"/>
                </a:solidFill>
              </a:rPr>
              <a:t>SELECT </a:t>
            </a:r>
            <a:r>
              <a:rPr lang="en-IN" sz="1600" dirty="0" err="1">
                <a:solidFill>
                  <a:srgbClr val="0070C0"/>
                </a:solidFill>
              </a:rPr>
              <a:t>city,product_line,SUM</a:t>
            </a:r>
            <a:r>
              <a:rPr lang="en-IN" sz="1600" dirty="0">
                <a:solidFill>
                  <a:srgbClr val="0070C0"/>
                </a:solidFill>
              </a:rPr>
              <a:t>(Quantity) AS </a:t>
            </a:r>
            <a:r>
              <a:rPr lang="en-IN" sz="1600" dirty="0" err="1">
                <a:solidFill>
                  <a:srgbClr val="0070C0"/>
                </a:solidFill>
              </a:rPr>
              <a:t>total_quantity</a:t>
            </a:r>
            <a:r>
              <a:rPr lang="en-IN" sz="1600" dirty="0">
                <a:solidFill>
                  <a:srgbClr val="0070C0"/>
                </a:solidFill>
              </a:rPr>
              <a:t> FROM supermarket GROUP BY city, </a:t>
            </a:r>
            <a:r>
              <a:rPr lang="en-IN" sz="1600" dirty="0" err="1">
                <a:solidFill>
                  <a:srgbClr val="0070C0"/>
                </a:solidFill>
              </a:rPr>
              <a:t>product_line</a:t>
            </a:r>
            <a:r>
              <a:rPr lang="en-IN" sz="1600" dirty="0">
                <a:solidFill>
                  <a:srgbClr val="0070C0"/>
                </a:solidFill>
              </a:rPr>
              <a:t> ORDER BY city, </a:t>
            </a:r>
            <a:r>
              <a:rPr lang="en-IN" sz="1600" dirty="0" err="1">
                <a:solidFill>
                  <a:srgbClr val="0070C0"/>
                </a:solidFill>
              </a:rPr>
              <a:t>total_quantity</a:t>
            </a:r>
            <a:r>
              <a:rPr lang="en-IN" sz="1600" dirty="0">
                <a:solidFill>
                  <a:srgbClr val="0070C0"/>
                </a:solidFill>
              </a:rPr>
              <a:t> DESC;</a:t>
            </a:r>
          </a:p>
        </p:txBody>
      </p:sp>
      <p:sp>
        <p:nvSpPr>
          <p:cNvPr id="6" name="TextBox 5">
            <a:extLst>
              <a:ext uri="{FF2B5EF4-FFF2-40B4-BE49-F238E27FC236}">
                <a16:creationId xmlns:a16="http://schemas.microsoft.com/office/drawing/2014/main" id="{D76DA081-5926-4D02-E268-2D620039228B}"/>
              </a:ext>
            </a:extLst>
          </p:cNvPr>
          <p:cNvSpPr txBox="1"/>
          <p:nvPr/>
        </p:nvSpPr>
        <p:spPr>
          <a:xfrm>
            <a:off x="475060" y="3901172"/>
            <a:ext cx="10926366" cy="584775"/>
          </a:xfrm>
          <a:prstGeom prst="rect">
            <a:avLst/>
          </a:prstGeom>
          <a:noFill/>
        </p:spPr>
        <p:txBody>
          <a:bodyPr wrap="square">
            <a:spAutoFit/>
          </a:bodyPr>
          <a:lstStyle/>
          <a:p>
            <a:r>
              <a:rPr lang="en-US" sz="1600" dirty="0"/>
              <a:t>4.What is the average purchase amount for each customer type based on different payment methods, and which combinations lead to the highest average purchase?</a:t>
            </a:r>
            <a:endParaRPr lang="en-IN" sz="1600" dirty="0"/>
          </a:p>
        </p:txBody>
      </p:sp>
      <p:pic>
        <p:nvPicPr>
          <p:cNvPr id="8" name="Picture 7">
            <a:extLst>
              <a:ext uri="{FF2B5EF4-FFF2-40B4-BE49-F238E27FC236}">
                <a16:creationId xmlns:a16="http://schemas.microsoft.com/office/drawing/2014/main" id="{167926A5-5787-2A2D-5FF4-5D280F5A63B0}"/>
              </a:ext>
            </a:extLst>
          </p:cNvPr>
          <p:cNvPicPr>
            <a:picLocks noChangeAspect="1"/>
          </p:cNvPicPr>
          <p:nvPr/>
        </p:nvPicPr>
        <p:blipFill>
          <a:blip r:embed="rId2"/>
          <a:srcRect l="17109" t="47916" r="62384" b="13732"/>
          <a:stretch/>
        </p:blipFill>
        <p:spPr>
          <a:xfrm>
            <a:off x="1614488" y="1129485"/>
            <a:ext cx="2500313" cy="2628900"/>
          </a:xfrm>
          <a:prstGeom prst="rect">
            <a:avLst/>
          </a:prstGeom>
        </p:spPr>
      </p:pic>
      <p:sp>
        <p:nvSpPr>
          <p:cNvPr id="10" name="TextBox 9">
            <a:extLst>
              <a:ext uri="{FF2B5EF4-FFF2-40B4-BE49-F238E27FC236}">
                <a16:creationId xmlns:a16="http://schemas.microsoft.com/office/drawing/2014/main" id="{21271A78-0C49-C634-B1BD-1E5FCABE1BF5}"/>
              </a:ext>
            </a:extLst>
          </p:cNvPr>
          <p:cNvSpPr txBox="1"/>
          <p:nvPr/>
        </p:nvSpPr>
        <p:spPr>
          <a:xfrm>
            <a:off x="475060" y="4485947"/>
            <a:ext cx="11084718" cy="584775"/>
          </a:xfrm>
          <a:prstGeom prst="rect">
            <a:avLst/>
          </a:prstGeom>
          <a:noFill/>
        </p:spPr>
        <p:txBody>
          <a:bodyPr wrap="square">
            <a:spAutoFit/>
          </a:bodyPr>
          <a:lstStyle/>
          <a:p>
            <a:r>
              <a:rPr lang="en-IN" sz="1600" dirty="0">
                <a:solidFill>
                  <a:srgbClr val="0070C0"/>
                </a:solidFill>
              </a:rPr>
              <a:t>SELECT </a:t>
            </a:r>
            <a:r>
              <a:rPr lang="en-IN" sz="1600" dirty="0" err="1">
                <a:solidFill>
                  <a:srgbClr val="0070C0"/>
                </a:solidFill>
              </a:rPr>
              <a:t>customer_type</a:t>
            </a:r>
            <a:r>
              <a:rPr lang="en-IN" sz="1600" dirty="0">
                <a:solidFill>
                  <a:srgbClr val="0070C0"/>
                </a:solidFill>
              </a:rPr>
              <a:t>, Payment, AVG(Total) AS </a:t>
            </a:r>
            <a:r>
              <a:rPr lang="en-IN" sz="1600" dirty="0" err="1">
                <a:solidFill>
                  <a:srgbClr val="0070C0"/>
                </a:solidFill>
              </a:rPr>
              <a:t>average_purchaseFROM</a:t>
            </a:r>
            <a:r>
              <a:rPr lang="en-IN" sz="1600" dirty="0">
                <a:solidFill>
                  <a:srgbClr val="0070C0"/>
                </a:solidFill>
              </a:rPr>
              <a:t> supermarket GROUP BY </a:t>
            </a:r>
            <a:r>
              <a:rPr lang="en-IN" sz="1600" dirty="0" err="1">
                <a:solidFill>
                  <a:srgbClr val="0070C0"/>
                </a:solidFill>
              </a:rPr>
              <a:t>customer_type</a:t>
            </a:r>
            <a:r>
              <a:rPr lang="en-IN" sz="1600" dirty="0">
                <a:solidFill>
                  <a:srgbClr val="0070C0"/>
                </a:solidFill>
              </a:rPr>
              <a:t>, Payment ORDER BY </a:t>
            </a:r>
            <a:r>
              <a:rPr lang="en-IN" sz="1600" dirty="0" err="1">
                <a:solidFill>
                  <a:srgbClr val="0070C0"/>
                </a:solidFill>
              </a:rPr>
              <a:t>average_purchase</a:t>
            </a:r>
            <a:r>
              <a:rPr lang="en-IN" sz="1600" dirty="0">
                <a:solidFill>
                  <a:srgbClr val="0070C0"/>
                </a:solidFill>
              </a:rPr>
              <a:t> DESC;</a:t>
            </a:r>
          </a:p>
        </p:txBody>
      </p:sp>
    </p:spTree>
    <p:extLst>
      <p:ext uri="{BB962C8B-B14F-4D97-AF65-F5344CB8AC3E}">
        <p14:creationId xmlns:p14="http://schemas.microsoft.com/office/powerpoint/2010/main" val="30626150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BFD40BB-068C-485B-1129-7575B1B7F6E2}"/>
              </a:ext>
            </a:extLst>
          </p:cNvPr>
          <p:cNvPicPr>
            <a:picLocks noChangeAspect="1"/>
          </p:cNvPicPr>
          <p:nvPr/>
        </p:nvPicPr>
        <p:blipFill>
          <a:blip r:embed="rId2"/>
          <a:srcRect l="17227" t="48124" r="61797" b="35618"/>
          <a:stretch/>
        </p:blipFill>
        <p:spPr>
          <a:xfrm>
            <a:off x="557212" y="128588"/>
            <a:ext cx="2557463" cy="1114425"/>
          </a:xfrm>
          <a:prstGeom prst="rect">
            <a:avLst/>
          </a:prstGeom>
        </p:spPr>
      </p:pic>
      <p:sp>
        <p:nvSpPr>
          <p:cNvPr id="5" name="TextBox 4">
            <a:extLst>
              <a:ext uri="{FF2B5EF4-FFF2-40B4-BE49-F238E27FC236}">
                <a16:creationId xmlns:a16="http://schemas.microsoft.com/office/drawing/2014/main" id="{09A8B116-9C54-F0E6-1DDE-720E6415096B}"/>
              </a:ext>
            </a:extLst>
          </p:cNvPr>
          <p:cNvSpPr txBox="1"/>
          <p:nvPr/>
        </p:nvSpPr>
        <p:spPr>
          <a:xfrm>
            <a:off x="165497" y="1878032"/>
            <a:ext cx="11869340" cy="338554"/>
          </a:xfrm>
          <a:prstGeom prst="rect">
            <a:avLst/>
          </a:prstGeom>
          <a:noFill/>
        </p:spPr>
        <p:txBody>
          <a:bodyPr wrap="square">
            <a:spAutoFit/>
          </a:bodyPr>
          <a:lstStyle/>
          <a:p>
            <a:r>
              <a:rPr lang="en-IN" sz="1600" dirty="0">
                <a:solidFill>
                  <a:srgbClr val="0070C0"/>
                </a:solidFill>
              </a:rPr>
              <a:t>SELECT </a:t>
            </a:r>
            <a:r>
              <a:rPr lang="en-IN" sz="1600" dirty="0" err="1">
                <a:solidFill>
                  <a:srgbClr val="0070C0"/>
                </a:solidFill>
              </a:rPr>
              <a:t>Date,time</a:t>
            </a:r>
            <a:r>
              <a:rPr lang="en-IN" sz="1600" dirty="0">
                <a:solidFill>
                  <a:srgbClr val="0070C0"/>
                </a:solidFill>
              </a:rPr>
              <a:t>, </a:t>
            </a:r>
            <a:r>
              <a:rPr lang="en-IN" sz="1600" dirty="0" err="1">
                <a:solidFill>
                  <a:srgbClr val="0070C0"/>
                </a:solidFill>
              </a:rPr>
              <a:t>product_line</a:t>
            </a:r>
            <a:r>
              <a:rPr lang="en-IN" sz="1600" dirty="0">
                <a:solidFill>
                  <a:srgbClr val="0070C0"/>
                </a:solidFill>
              </a:rPr>
              <a:t>, SUM(Total) AS </a:t>
            </a:r>
            <a:r>
              <a:rPr lang="en-IN" sz="1600" dirty="0" err="1">
                <a:solidFill>
                  <a:srgbClr val="0070C0"/>
                </a:solidFill>
              </a:rPr>
              <a:t>total_salesFROM</a:t>
            </a:r>
            <a:r>
              <a:rPr lang="en-IN" sz="1600" dirty="0">
                <a:solidFill>
                  <a:srgbClr val="0070C0"/>
                </a:solidFill>
              </a:rPr>
              <a:t> supermarket GROUP BY </a:t>
            </a:r>
            <a:r>
              <a:rPr lang="en-IN" sz="1600" dirty="0" err="1">
                <a:solidFill>
                  <a:srgbClr val="0070C0"/>
                </a:solidFill>
              </a:rPr>
              <a:t>Date,time</a:t>
            </a:r>
            <a:r>
              <a:rPr lang="en-IN" sz="1600" dirty="0">
                <a:solidFill>
                  <a:srgbClr val="0070C0"/>
                </a:solidFill>
              </a:rPr>
              <a:t>, </a:t>
            </a:r>
            <a:r>
              <a:rPr lang="en-IN" sz="1600" dirty="0" err="1">
                <a:solidFill>
                  <a:srgbClr val="0070C0"/>
                </a:solidFill>
              </a:rPr>
              <a:t>product_line</a:t>
            </a:r>
            <a:r>
              <a:rPr lang="en-IN" sz="1600" dirty="0">
                <a:solidFill>
                  <a:srgbClr val="0070C0"/>
                </a:solidFill>
              </a:rPr>
              <a:t> ORDER BY Date ASC;</a:t>
            </a:r>
          </a:p>
        </p:txBody>
      </p:sp>
      <p:sp>
        <p:nvSpPr>
          <p:cNvPr id="7" name="TextBox 6">
            <a:extLst>
              <a:ext uri="{FF2B5EF4-FFF2-40B4-BE49-F238E27FC236}">
                <a16:creationId xmlns:a16="http://schemas.microsoft.com/office/drawing/2014/main" id="{152963DC-3E84-6827-D6E1-FB09F4D1629F}"/>
              </a:ext>
            </a:extLst>
          </p:cNvPr>
          <p:cNvSpPr txBox="1"/>
          <p:nvPr/>
        </p:nvSpPr>
        <p:spPr>
          <a:xfrm>
            <a:off x="157163" y="1539478"/>
            <a:ext cx="11715749" cy="338554"/>
          </a:xfrm>
          <a:prstGeom prst="rect">
            <a:avLst/>
          </a:prstGeom>
          <a:noFill/>
        </p:spPr>
        <p:txBody>
          <a:bodyPr wrap="square">
            <a:spAutoFit/>
          </a:bodyPr>
          <a:lstStyle/>
          <a:p>
            <a:r>
              <a:rPr lang="en-US" sz="1600" dirty="0"/>
              <a:t>5.What are the total sales for each product line at different times throughout each day, and how do these sales trends vary over time ?</a:t>
            </a:r>
            <a:endParaRPr lang="en-IN" sz="1600" dirty="0"/>
          </a:p>
        </p:txBody>
      </p:sp>
      <p:pic>
        <p:nvPicPr>
          <p:cNvPr id="9" name="Picture 8">
            <a:extLst>
              <a:ext uri="{FF2B5EF4-FFF2-40B4-BE49-F238E27FC236}">
                <a16:creationId xmlns:a16="http://schemas.microsoft.com/office/drawing/2014/main" id="{ABEB8310-65F4-D302-BF24-81934BD68283}"/>
              </a:ext>
            </a:extLst>
          </p:cNvPr>
          <p:cNvPicPr>
            <a:picLocks noChangeAspect="1"/>
          </p:cNvPicPr>
          <p:nvPr/>
        </p:nvPicPr>
        <p:blipFill>
          <a:blip r:embed="rId3"/>
          <a:srcRect l="17343" t="47916" r="55118" b="14149"/>
          <a:stretch/>
        </p:blipFill>
        <p:spPr>
          <a:xfrm>
            <a:off x="557212" y="2328863"/>
            <a:ext cx="3357563" cy="2600325"/>
          </a:xfrm>
          <a:prstGeom prst="rect">
            <a:avLst/>
          </a:prstGeom>
        </p:spPr>
      </p:pic>
      <p:sp>
        <p:nvSpPr>
          <p:cNvPr id="10" name="TextBox 9">
            <a:extLst>
              <a:ext uri="{FF2B5EF4-FFF2-40B4-BE49-F238E27FC236}">
                <a16:creationId xmlns:a16="http://schemas.microsoft.com/office/drawing/2014/main" id="{C2BF022E-4E3F-1630-54FD-2A134536DDDB}"/>
              </a:ext>
            </a:extLst>
          </p:cNvPr>
          <p:cNvSpPr txBox="1"/>
          <p:nvPr/>
        </p:nvSpPr>
        <p:spPr>
          <a:xfrm>
            <a:off x="157162" y="5065307"/>
            <a:ext cx="11715749" cy="584775"/>
          </a:xfrm>
          <a:prstGeom prst="rect">
            <a:avLst/>
          </a:prstGeom>
          <a:noFill/>
        </p:spPr>
        <p:txBody>
          <a:bodyPr wrap="square">
            <a:spAutoFit/>
          </a:bodyPr>
          <a:lstStyle/>
          <a:p>
            <a:r>
              <a:rPr lang="en-US" sz="1600" dirty="0"/>
              <a:t>6. Which product lines generate the highest revenue per item in each branch, and how do branches compare in terms of high-revenue items?</a:t>
            </a:r>
            <a:endParaRPr lang="en-IN" sz="1600" dirty="0"/>
          </a:p>
        </p:txBody>
      </p:sp>
      <p:sp>
        <p:nvSpPr>
          <p:cNvPr id="12" name="TextBox 11">
            <a:extLst>
              <a:ext uri="{FF2B5EF4-FFF2-40B4-BE49-F238E27FC236}">
                <a16:creationId xmlns:a16="http://schemas.microsoft.com/office/drawing/2014/main" id="{56F35031-4315-24C8-6E0A-330925A39F48}"/>
              </a:ext>
            </a:extLst>
          </p:cNvPr>
          <p:cNvSpPr txBox="1"/>
          <p:nvPr/>
        </p:nvSpPr>
        <p:spPr>
          <a:xfrm>
            <a:off x="165497" y="5616924"/>
            <a:ext cx="11239499" cy="338554"/>
          </a:xfrm>
          <a:prstGeom prst="rect">
            <a:avLst/>
          </a:prstGeom>
          <a:noFill/>
        </p:spPr>
        <p:txBody>
          <a:bodyPr wrap="square">
            <a:spAutoFit/>
          </a:bodyPr>
          <a:lstStyle/>
          <a:p>
            <a:r>
              <a:rPr lang="en-IN" sz="1600" dirty="0">
                <a:solidFill>
                  <a:srgbClr val="0070C0"/>
                </a:solidFill>
              </a:rPr>
              <a:t>SELECT branch, </a:t>
            </a:r>
            <a:r>
              <a:rPr lang="en-IN" sz="1600" dirty="0" err="1">
                <a:solidFill>
                  <a:srgbClr val="0070C0"/>
                </a:solidFill>
              </a:rPr>
              <a:t>product_line</a:t>
            </a:r>
            <a:r>
              <a:rPr lang="en-IN" sz="1600" dirty="0">
                <a:solidFill>
                  <a:srgbClr val="0070C0"/>
                </a:solidFill>
              </a:rPr>
              <a:t>, </a:t>
            </a:r>
            <a:r>
              <a:rPr lang="en-IN" sz="1600" dirty="0" err="1">
                <a:solidFill>
                  <a:srgbClr val="0070C0"/>
                </a:solidFill>
              </a:rPr>
              <a:t>revenue_per_item</a:t>
            </a:r>
            <a:r>
              <a:rPr lang="en-IN" sz="1600" dirty="0">
                <a:solidFill>
                  <a:srgbClr val="0070C0"/>
                </a:solidFill>
              </a:rPr>
              <a:t> FROM supermarket ORDER BY </a:t>
            </a:r>
            <a:r>
              <a:rPr lang="en-IN" sz="1600" dirty="0" err="1">
                <a:solidFill>
                  <a:srgbClr val="0070C0"/>
                </a:solidFill>
              </a:rPr>
              <a:t>revenue_per_item</a:t>
            </a:r>
            <a:r>
              <a:rPr lang="en-IN" sz="1600" dirty="0">
                <a:solidFill>
                  <a:srgbClr val="0070C0"/>
                </a:solidFill>
              </a:rPr>
              <a:t> DESC;</a:t>
            </a:r>
          </a:p>
        </p:txBody>
      </p:sp>
    </p:spTree>
    <p:extLst>
      <p:ext uri="{BB962C8B-B14F-4D97-AF65-F5344CB8AC3E}">
        <p14:creationId xmlns:p14="http://schemas.microsoft.com/office/powerpoint/2010/main" val="42378756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831B917-A45D-99B3-64D9-684FFBAEA307}"/>
              </a:ext>
            </a:extLst>
          </p:cNvPr>
          <p:cNvPicPr>
            <a:picLocks noChangeAspect="1"/>
          </p:cNvPicPr>
          <p:nvPr/>
        </p:nvPicPr>
        <p:blipFill>
          <a:blip r:embed="rId2"/>
          <a:srcRect l="17343" t="48124" r="62149" b="13732"/>
          <a:stretch/>
        </p:blipFill>
        <p:spPr>
          <a:xfrm>
            <a:off x="500063" y="114302"/>
            <a:ext cx="2500313" cy="2614612"/>
          </a:xfrm>
          <a:prstGeom prst="rect">
            <a:avLst/>
          </a:prstGeom>
        </p:spPr>
      </p:pic>
      <p:sp>
        <p:nvSpPr>
          <p:cNvPr id="4" name="TextBox 3">
            <a:extLst>
              <a:ext uri="{FF2B5EF4-FFF2-40B4-BE49-F238E27FC236}">
                <a16:creationId xmlns:a16="http://schemas.microsoft.com/office/drawing/2014/main" id="{32578424-684D-FBA5-F1CD-E49C1272E3A9}"/>
              </a:ext>
            </a:extLst>
          </p:cNvPr>
          <p:cNvSpPr txBox="1"/>
          <p:nvPr/>
        </p:nvSpPr>
        <p:spPr>
          <a:xfrm>
            <a:off x="357187" y="2844225"/>
            <a:ext cx="11715749" cy="338554"/>
          </a:xfrm>
          <a:prstGeom prst="rect">
            <a:avLst/>
          </a:prstGeom>
          <a:noFill/>
        </p:spPr>
        <p:txBody>
          <a:bodyPr wrap="square">
            <a:spAutoFit/>
          </a:bodyPr>
          <a:lstStyle/>
          <a:p>
            <a:r>
              <a:rPr lang="en-US" sz="1600" dirty="0"/>
              <a:t>7. What is the total gross income generated by each branch in each city ?</a:t>
            </a:r>
          </a:p>
        </p:txBody>
      </p:sp>
      <p:sp>
        <p:nvSpPr>
          <p:cNvPr id="8" name="TextBox 7">
            <a:extLst>
              <a:ext uri="{FF2B5EF4-FFF2-40B4-BE49-F238E27FC236}">
                <a16:creationId xmlns:a16="http://schemas.microsoft.com/office/drawing/2014/main" id="{3358D383-F37D-62C0-17A4-FA9330328624}"/>
              </a:ext>
            </a:extLst>
          </p:cNvPr>
          <p:cNvSpPr txBox="1"/>
          <p:nvPr/>
        </p:nvSpPr>
        <p:spPr>
          <a:xfrm>
            <a:off x="428625" y="3298090"/>
            <a:ext cx="11101388" cy="338554"/>
          </a:xfrm>
          <a:prstGeom prst="rect">
            <a:avLst/>
          </a:prstGeom>
          <a:noFill/>
        </p:spPr>
        <p:txBody>
          <a:bodyPr wrap="square">
            <a:spAutoFit/>
          </a:bodyPr>
          <a:lstStyle/>
          <a:p>
            <a:r>
              <a:rPr lang="en-IN" sz="1600" dirty="0">
                <a:solidFill>
                  <a:srgbClr val="0070C0"/>
                </a:solidFill>
              </a:rPr>
              <a:t>SELECT City, Branch, SUM(</a:t>
            </a:r>
            <a:r>
              <a:rPr lang="en-IN" sz="1600" dirty="0" err="1">
                <a:solidFill>
                  <a:srgbClr val="0070C0"/>
                </a:solidFill>
              </a:rPr>
              <a:t>gross_income</a:t>
            </a:r>
            <a:r>
              <a:rPr lang="en-IN" sz="1600" dirty="0">
                <a:solidFill>
                  <a:srgbClr val="0070C0"/>
                </a:solidFill>
              </a:rPr>
              <a:t>) AS sum FROM supermarket GROUP BY City, Branch;</a:t>
            </a:r>
          </a:p>
        </p:txBody>
      </p:sp>
      <p:pic>
        <p:nvPicPr>
          <p:cNvPr id="10" name="Picture 9">
            <a:extLst>
              <a:ext uri="{FF2B5EF4-FFF2-40B4-BE49-F238E27FC236}">
                <a16:creationId xmlns:a16="http://schemas.microsoft.com/office/drawing/2014/main" id="{3960EB73-708A-5281-295A-6EDE63C15E48}"/>
              </a:ext>
            </a:extLst>
          </p:cNvPr>
          <p:cNvPicPr>
            <a:picLocks noChangeAspect="1"/>
          </p:cNvPicPr>
          <p:nvPr/>
        </p:nvPicPr>
        <p:blipFill>
          <a:blip r:embed="rId3"/>
          <a:srcRect l="17227" t="47916" r="65547" b="41454"/>
          <a:stretch/>
        </p:blipFill>
        <p:spPr>
          <a:xfrm>
            <a:off x="500063" y="3751955"/>
            <a:ext cx="2100263" cy="728663"/>
          </a:xfrm>
          <a:prstGeom prst="rect">
            <a:avLst/>
          </a:prstGeom>
        </p:spPr>
      </p:pic>
    </p:spTree>
    <p:extLst>
      <p:ext uri="{BB962C8B-B14F-4D97-AF65-F5344CB8AC3E}">
        <p14:creationId xmlns:p14="http://schemas.microsoft.com/office/powerpoint/2010/main" val="10663233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710D9B6-715C-3977-B47D-6CB0C645A667}"/>
              </a:ext>
            </a:extLst>
          </p:cNvPr>
          <p:cNvSpPr txBox="1"/>
          <p:nvPr/>
        </p:nvSpPr>
        <p:spPr>
          <a:xfrm>
            <a:off x="389334" y="162610"/>
            <a:ext cx="11054953" cy="369332"/>
          </a:xfrm>
          <a:prstGeom prst="rect">
            <a:avLst/>
          </a:prstGeom>
          <a:noFill/>
        </p:spPr>
        <p:txBody>
          <a:bodyPr wrap="square">
            <a:spAutoFit/>
          </a:bodyPr>
          <a:lstStyle/>
          <a:p>
            <a:r>
              <a:rPr lang="en-US" sz="1600" dirty="0"/>
              <a:t>8</a:t>
            </a:r>
            <a:r>
              <a:rPr lang="en-US" dirty="0"/>
              <a:t>.</a:t>
            </a:r>
            <a:r>
              <a:rPr lang="en-US" sz="1600" dirty="0"/>
              <a:t>How frequently do different types of customers visit, and how can they be categorized based on their visit frequency?</a:t>
            </a:r>
            <a:endParaRPr lang="en-IN" sz="1600" dirty="0"/>
          </a:p>
        </p:txBody>
      </p:sp>
      <p:sp>
        <p:nvSpPr>
          <p:cNvPr id="5" name="TextBox 4">
            <a:extLst>
              <a:ext uri="{FF2B5EF4-FFF2-40B4-BE49-F238E27FC236}">
                <a16:creationId xmlns:a16="http://schemas.microsoft.com/office/drawing/2014/main" id="{02BAB354-0252-F727-331D-E11CE8AE732F}"/>
              </a:ext>
            </a:extLst>
          </p:cNvPr>
          <p:cNvSpPr txBox="1"/>
          <p:nvPr/>
        </p:nvSpPr>
        <p:spPr>
          <a:xfrm>
            <a:off x="575072" y="531942"/>
            <a:ext cx="11383566" cy="584775"/>
          </a:xfrm>
          <a:prstGeom prst="rect">
            <a:avLst/>
          </a:prstGeom>
          <a:noFill/>
        </p:spPr>
        <p:txBody>
          <a:bodyPr wrap="square">
            <a:spAutoFit/>
          </a:bodyPr>
          <a:lstStyle/>
          <a:p>
            <a:r>
              <a:rPr lang="en-US" sz="1600" dirty="0">
                <a:solidFill>
                  <a:srgbClr val="0070C0"/>
                </a:solidFill>
              </a:rPr>
              <a:t>SELECT </a:t>
            </a:r>
            <a:r>
              <a:rPr lang="en-US" sz="1600" dirty="0" err="1">
                <a:solidFill>
                  <a:srgbClr val="0070C0"/>
                </a:solidFill>
              </a:rPr>
              <a:t>customer_type</a:t>
            </a:r>
            <a:r>
              <a:rPr lang="en-US" sz="1600" dirty="0">
                <a:solidFill>
                  <a:srgbClr val="0070C0"/>
                </a:solidFill>
              </a:rPr>
              <a:t>, COUNT(*) AS </a:t>
            </a:r>
            <a:r>
              <a:rPr lang="en-US" sz="1600" dirty="0" err="1">
                <a:solidFill>
                  <a:srgbClr val="0070C0"/>
                </a:solidFill>
              </a:rPr>
              <a:t>visit_count</a:t>
            </a:r>
            <a:r>
              <a:rPr lang="en-US" sz="1600" dirty="0">
                <a:solidFill>
                  <a:srgbClr val="0070C0"/>
                </a:solidFill>
              </a:rPr>
              <a:t>, CASE WHEN COUNT(*) &gt;= 10 THEN 'Frequent' WHEN COUNT(*) BETWEEN 5 AND 9 THEN 'Moderate' ELSE 'Occasional' END AS </a:t>
            </a:r>
            <a:r>
              <a:rPr lang="en-US" sz="1600" dirty="0" err="1">
                <a:solidFill>
                  <a:srgbClr val="0070C0"/>
                </a:solidFill>
              </a:rPr>
              <a:t>frequency_category</a:t>
            </a:r>
            <a:r>
              <a:rPr lang="en-US" sz="1600" dirty="0">
                <a:solidFill>
                  <a:srgbClr val="0070C0"/>
                </a:solidFill>
              </a:rPr>
              <a:t> FROM supermarket GROUP BY </a:t>
            </a:r>
            <a:r>
              <a:rPr lang="en-US" sz="1600" dirty="0" err="1">
                <a:solidFill>
                  <a:srgbClr val="0070C0"/>
                </a:solidFill>
              </a:rPr>
              <a:t>customer_type</a:t>
            </a:r>
            <a:r>
              <a:rPr lang="en-US" sz="1600" dirty="0">
                <a:solidFill>
                  <a:srgbClr val="0070C0"/>
                </a:solidFill>
              </a:rPr>
              <a:t>;</a:t>
            </a:r>
            <a:endParaRPr lang="en-IN" sz="1600" dirty="0">
              <a:solidFill>
                <a:srgbClr val="0070C0"/>
              </a:solidFill>
            </a:endParaRPr>
          </a:p>
        </p:txBody>
      </p:sp>
      <p:pic>
        <p:nvPicPr>
          <p:cNvPr id="7" name="Picture 6">
            <a:extLst>
              <a:ext uri="{FF2B5EF4-FFF2-40B4-BE49-F238E27FC236}">
                <a16:creationId xmlns:a16="http://schemas.microsoft.com/office/drawing/2014/main" id="{E4C99366-B1DE-4B9B-5079-FBC01AEF6651}"/>
              </a:ext>
            </a:extLst>
          </p:cNvPr>
          <p:cNvPicPr>
            <a:picLocks noChangeAspect="1"/>
          </p:cNvPicPr>
          <p:nvPr/>
        </p:nvPicPr>
        <p:blipFill>
          <a:blip r:embed="rId2"/>
          <a:srcRect l="17343" t="46888" r="62618" b="44582"/>
          <a:stretch/>
        </p:blipFill>
        <p:spPr>
          <a:xfrm>
            <a:off x="714375" y="1315463"/>
            <a:ext cx="2443163" cy="584775"/>
          </a:xfrm>
          <a:prstGeom prst="rect">
            <a:avLst/>
          </a:prstGeom>
        </p:spPr>
      </p:pic>
      <p:sp>
        <p:nvSpPr>
          <p:cNvPr id="9" name="TextBox 8">
            <a:extLst>
              <a:ext uri="{FF2B5EF4-FFF2-40B4-BE49-F238E27FC236}">
                <a16:creationId xmlns:a16="http://schemas.microsoft.com/office/drawing/2014/main" id="{AFF004B0-F4F2-D30B-2E8E-56094D4A8B88}"/>
              </a:ext>
            </a:extLst>
          </p:cNvPr>
          <p:cNvSpPr txBox="1"/>
          <p:nvPr/>
        </p:nvSpPr>
        <p:spPr>
          <a:xfrm>
            <a:off x="575071" y="2098984"/>
            <a:ext cx="10869215" cy="338554"/>
          </a:xfrm>
          <a:prstGeom prst="rect">
            <a:avLst/>
          </a:prstGeom>
          <a:noFill/>
        </p:spPr>
        <p:txBody>
          <a:bodyPr wrap="square">
            <a:spAutoFit/>
          </a:bodyPr>
          <a:lstStyle/>
          <a:p>
            <a:r>
              <a:rPr lang="en-US" sz="1600" dirty="0"/>
              <a:t>9.What is the final price after discounts for each product line, based on customer type (Member or Normal)?</a:t>
            </a:r>
            <a:endParaRPr lang="en-IN" sz="1600" dirty="0"/>
          </a:p>
        </p:txBody>
      </p:sp>
      <p:sp>
        <p:nvSpPr>
          <p:cNvPr id="11" name="TextBox 10">
            <a:extLst>
              <a:ext uri="{FF2B5EF4-FFF2-40B4-BE49-F238E27FC236}">
                <a16:creationId xmlns:a16="http://schemas.microsoft.com/office/drawing/2014/main" id="{3A84D064-A938-1991-0FD8-3D0CF15B9B95}"/>
              </a:ext>
            </a:extLst>
          </p:cNvPr>
          <p:cNvSpPr txBox="1"/>
          <p:nvPr/>
        </p:nvSpPr>
        <p:spPr>
          <a:xfrm>
            <a:off x="482202" y="2559339"/>
            <a:ext cx="10869215" cy="584775"/>
          </a:xfrm>
          <a:prstGeom prst="rect">
            <a:avLst/>
          </a:prstGeom>
          <a:noFill/>
        </p:spPr>
        <p:txBody>
          <a:bodyPr wrap="square">
            <a:spAutoFit/>
          </a:bodyPr>
          <a:lstStyle/>
          <a:p>
            <a:r>
              <a:rPr lang="en-IN" sz="1600" dirty="0">
                <a:solidFill>
                  <a:srgbClr val="0070C0"/>
                </a:solidFill>
              </a:rPr>
              <a:t>select </a:t>
            </a:r>
            <a:r>
              <a:rPr lang="en-IN" sz="1600" dirty="0" err="1">
                <a:solidFill>
                  <a:srgbClr val="0070C0"/>
                </a:solidFill>
              </a:rPr>
              <a:t>Invoice_id,product_line,customer_type</a:t>
            </a:r>
            <a:r>
              <a:rPr lang="en-IN" sz="1600" dirty="0">
                <a:solidFill>
                  <a:srgbClr val="0070C0"/>
                </a:solidFill>
              </a:rPr>
              <a:t>,(</a:t>
            </a:r>
            <a:r>
              <a:rPr lang="en-IN" sz="1600" dirty="0" err="1">
                <a:solidFill>
                  <a:srgbClr val="0070C0"/>
                </a:solidFill>
              </a:rPr>
              <a:t>original_price-discount_percentage</a:t>
            </a:r>
            <a:r>
              <a:rPr lang="en-IN" sz="1600" dirty="0">
                <a:solidFill>
                  <a:srgbClr val="0070C0"/>
                </a:solidFill>
              </a:rPr>
              <a:t>) as </a:t>
            </a:r>
            <a:r>
              <a:rPr lang="en-IN" sz="1600" dirty="0" err="1">
                <a:solidFill>
                  <a:srgbClr val="0070C0"/>
                </a:solidFill>
              </a:rPr>
              <a:t>price_after_discount</a:t>
            </a:r>
            <a:r>
              <a:rPr lang="en-IN" sz="1600" dirty="0">
                <a:solidFill>
                  <a:srgbClr val="0070C0"/>
                </a:solidFill>
              </a:rPr>
              <a:t> from </a:t>
            </a:r>
            <a:r>
              <a:rPr lang="en-IN" sz="1600" dirty="0" err="1">
                <a:solidFill>
                  <a:srgbClr val="0070C0"/>
                </a:solidFill>
              </a:rPr>
              <a:t>supermarketwhere</a:t>
            </a:r>
            <a:r>
              <a:rPr lang="en-IN" sz="1600" dirty="0">
                <a:solidFill>
                  <a:srgbClr val="0070C0"/>
                </a:solidFill>
              </a:rPr>
              <a:t> </a:t>
            </a:r>
            <a:r>
              <a:rPr lang="en-IN" sz="1600" dirty="0" err="1">
                <a:solidFill>
                  <a:srgbClr val="0070C0"/>
                </a:solidFill>
              </a:rPr>
              <a:t>customer_type</a:t>
            </a:r>
            <a:r>
              <a:rPr lang="en-IN" sz="1600" dirty="0">
                <a:solidFill>
                  <a:srgbClr val="0070C0"/>
                </a:solidFill>
              </a:rPr>
              <a:t>='Member' or </a:t>
            </a:r>
            <a:r>
              <a:rPr lang="en-IN" sz="1600" dirty="0" err="1">
                <a:solidFill>
                  <a:srgbClr val="0070C0"/>
                </a:solidFill>
              </a:rPr>
              <a:t>customer_type</a:t>
            </a:r>
            <a:r>
              <a:rPr lang="en-IN" sz="1600" dirty="0">
                <a:solidFill>
                  <a:srgbClr val="0070C0"/>
                </a:solidFill>
              </a:rPr>
              <a:t>='Normal' ;</a:t>
            </a:r>
          </a:p>
        </p:txBody>
      </p:sp>
      <p:pic>
        <p:nvPicPr>
          <p:cNvPr id="15" name="Picture 14">
            <a:extLst>
              <a:ext uri="{FF2B5EF4-FFF2-40B4-BE49-F238E27FC236}">
                <a16:creationId xmlns:a16="http://schemas.microsoft.com/office/drawing/2014/main" id="{989A1378-6DC7-8821-B6C2-1708D4B63FCA}"/>
              </a:ext>
            </a:extLst>
          </p:cNvPr>
          <p:cNvPicPr>
            <a:picLocks noChangeAspect="1"/>
          </p:cNvPicPr>
          <p:nvPr/>
        </p:nvPicPr>
        <p:blipFill>
          <a:blip r:embed="rId3"/>
          <a:srcRect l="17461" t="47988" r="52188" b="13107"/>
          <a:stretch/>
        </p:blipFill>
        <p:spPr>
          <a:xfrm>
            <a:off x="714375" y="3265915"/>
            <a:ext cx="3700462" cy="2666807"/>
          </a:xfrm>
          <a:prstGeom prst="rect">
            <a:avLst/>
          </a:prstGeom>
        </p:spPr>
      </p:pic>
    </p:spTree>
    <p:extLst>
      <p:ext uri="{BB962C8B-B14F-4D97-AF65-F5344CB8AC3E}">
        <p14:creationId xmlns:p14="http://schemas.microsoft.com/office/powerpoint/2010/main" val="675975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B19E74A-6AFD-4919-7C7D-A4416FCF7798}"/>
              </a:ext>
            </a:extLst>
          </p:cNvPr>
          <p:cNvPicPr>
            <a:picLocks noChangeAspect="1"/>
          </p:cNvPicPr>
          <p:nvPr/>
        </p:nvPicPr>
        <p:blipFill>
          <a:blip r:embed="rId2"/>
          <a:srcRect l="19963" t="19986" r="31507" b="35679"/>
          <a:stretch/>
        </p:blipFill>
        <p:spPr>
          <a:xfrm>
            <a:off x="927847" y="601525"/>
            <a:ext cx="5916706" cy="3039035"/>
          </a:xfrm>
          <a:prstGeom prst="rect">
            <a:avLst/>
          </a:prstGeom>
        </p:spPr>
      </p:pic>
      <p:sp>
        <p:nvSpPr>
          <p:cNvPr id="16" name="TextBox 15">
            <a:extLst>
              <a:ext uri="{FF2B5EF4-FFF2-40B4-BE49-F238E27FC236}">
                <a16:creationId xmlns:a16="http://schemas.microsoft.com/office/drawing/2014/main" id="{5FB2B397-3B2E-A4AB-E8C7-8381835AA065}"/>
              </a:ext>
            </a:extLst>
          </p:cNvPr>
          <p:cNvSpPr txBox="1"/>
          <p:nvPr/>
        </p:nvSpPr>
        <p:spPr>
          <a:xfrm>
            <a:off x="927847" y="232193"/>
            <a:ext cx="6098240" cy="369332"/>
          </a:xfrm>
          <a:prstGeom prst="rect">
            <a:avLst/>
          </a:prstGeom>
          <a:noFill/>
        </p:spPr>
        <p:txBody>
          <a:bodyPr wrap="square">
            <a:spAutoFit/>
          </a:bodyPr>
          <a:lstStyle/>
          <a:p>
            <a:r>
              <a:rPr lang="en-IN" b="1" dirty="0"/>
              <a:t>Checking Missing Values</a:t>
            </a:r>
          </a:p>
        </p:txBody>
      </p:sp>
      <p:sp>
        <p:nvSpPr>
          <p:cNvPr id="21" name="TextBox 20">
            <a:extLst>
              <a:ext uri="{FF2B5EF4-FFF2-40B4-BE49-F238E27FC236}">
                <a16:creationId xmlns:a16="http://schemas.microsoft.com/office/drawing/2014/main" id="{3390FCCD-317F-54FC-3DA4-F9EA793E15BE}"/>
              </a:ext>
            </a:extLst>
          </p:cNvPr>
          <p:cNvSpPr txBox="1"/>
          <p:nvPr/>
        </p:nvSpPr>
        <p:spPr>
          <a:xfrm>
            <a:off x="927847" y="3795868"/>
            <a:ext cx="6098240" cy="369332"/>
          </a:xfrm>
          <a:prstGeom prst="rect">
            <a:avLst/>
          </a:prstGeom>
          <a:noFill/>
        </p:spPr>
        <p:txBody>
          <a:bodyPr wrap="square">
            <a:spAutoFit/>
          </a:bodyPr>
          <a:lstStyle/>
          <a:p>
            <a:r>
              <a:rPr lang="en-IN" b="1" dirty="0"/>
              <a:t>Converting the datatype</a:t>
            </a:r>
          </a:p>
        </p:txBody>
      </p:sp>
      <p:pic>
        <p:nvPicPr>
          <p:cNvPr id="23" name="Picture 22">
            <a:extLst>
              <a:ext uri="{FF2B5EF4-FFF2-40B4-BE49-F238E27FC236}">
                <a16:creationId xmlns:a16="http://schemas.microsoft.com/office/drawing/2014/main" id="{B55CB343-9BC7-C272-3491-02CFA0D206D3}"/>
              </a:ext>
            </a:extLst>
          </p:cNvPr>
          <p:cNvPicPr>
            <a:picLocks noChangeAspect="1"/>
          </p:cNvPicPr>
          <p:nvPr/>
        </p:nvPicPr>
        <p:blipFill>
          <a:blip r:embed="rId3"/>
          <a:srcRect l="19743" t="22536" r="50000" b="46913"/>
          <a:stretch/>
        </p:blipFill>
        <p:spPr>
          <a:xfrm>
            <a:off x="927847" y="4165200"/>
            <a:ext cx="3688976" cy="2094148"/>
          </a:xfrm>
          <a:prstGeom prst="rect">
            <a:avLst/>
          </a:prstGeom>
        </p:spPr>
      </p:pic>
    </p:spTree>
    <p:extLst>
      <p:ext uri="{BB962C8B-B14F-4D97-AF65-F5344CB8AC3E}">
        <p14:creationId xmlns:p14="http://schemas.microsoft.com/office/powerpoint/2010/main" val="41352989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689C8E9-F67F-2433-8980-91D7AAE750EF}"/>
              </a:ext>
            </a:extLst>
          </p:cNvPr>
          <p:cNvSpPr txBox="1"/>
          <p:nvPr/>
        </p:nvSpPr>
        <p:spPr>
          <a:xfrm>
            <a:off x="403622" y="148323"/>
            <a:ext cx="10969227" cy="338554"/>
          </a:xfrm>
          <a:prstGeom prst="rect">
            <a:avLst/>
          </a:prstGeom>
          <a:noFill/>
        </p:spPr>
        <p:txBody>
          <a:bodyPr wrap="square">
            <a:spAutoFit/>
          </a:bodyPr>
          <a:lstStyle/>
          <a:p>
            <a:r>
              <a:rPr lang="en-US" sz="1600" dirty="0"/>
              <a:t>10. What are the total sales in different cities during the morning period?</a:t>
            </a:r>
            <a:endParaRPr lang="en-IN" sz="1600" dirty="0"/>
          </a:p>
        </p:txBody>
      </p:sp>
      <p:sp>
        <p:nvSpPr>
          <p:cNvPr id="5" name="TextBox 4">
            <a:extLst>
              <a:ext uri="{FF2B5EF4-FFF2-40B4-BE49-F238E27FC236}">
                <a16:creationId xmlns:a16="http://schemas.microsoft.com/office/drawing/2014/main" id="{3EB447E8-1194-A582-7397-480E2791646A}"/>
              </a:ext>
            </a:extLst>
          </p:cNvPr>
          <p:cNvSpPr txBox="1"/>
          <p:nvPr/>
        </p:nvSpPr>
        <p:spPr>
          <a:xfrm>
            <a:off x="560785" y="486877"/>
            <a:ext cx="10269140" cy="338554"/>
          </a:xfrm>
          <a:prstGeom prst="rect">
            <a:avLst/>
          </a:prstGeom>
          <a:noFill/>
        </p:spPr>
        <p:txBody>
          <a:bodyPr wrap="square">
            <a:spAutoFit/>
          </a:bodyPr>
          <a:lstStyle/>
          <a:p>
            <a:r>
              <a:rPr lang="en-IN" sz="1600" dirty="0">
                <a:solidFill>
                  <a:srgbClr val="0070C0"/>
                </a:solidFill>
              </a:rPr>
              <a:t>select distinct(city),total as </a:t>
            </a:r>
            <a:r>
              <a:rPr lang="en-IN" sz="1600" dirty="0" err="1">
                <a:solidFill>
                  <a:srgbClr val="0070C0"/>
                </a:solidFill>
              </a:rPr>
              <a:t>total_sales</a:t>
            </a:r>
            <a:r>
              <a:rPr lang="en-IN" sz="1600" dirty="0">
                <a:solidFill>
                  <a:srgbClr val="0070C0"/>
                </a:solidFill>
              </a:rPr>
              <a:t> from supermarket where </a:t>
            </a:r>
            <a:r>
              <a:rPr lang="en-IN" sz="1600" dirty="0" err="1">
                <a:solidFill>
                  <a:srgbClr val="0070C0"/>
                </a:solidFill>
              </a:rPr>
              <a:t>day_part</a:t>
            </a:r>
            <a:r>
              <a:rPr lang="en-IN" sz="1600" dirty="0">
                <a:solidFill>
                  <a:srgbClr val="0070C0"/>
                </a:solidFill>
              </a:rPr>
              <a:t>='Morning';</a:t>
            </a:r>
          </a:p>
        </p:txBody>
      </p:sp>
      <p:sp>
        <p:nvSpPr>
          <p:cNvPr id="7" name="TextBox 6">
            <a:extLst>
              <a:ext uri="{FF2B5EF4-FFF2-40B4-BE49-F238E27FC236}">
                <a16:creationId xmlns:a16="http://schemas.microsoft.com/office/drawing/2014/main" id="{6A5E1593-69A0-8F72-0394-41C3733BE52D}"/>
              </a:ext>
            </a:extLst>
          </p:cNvPr>
          <p:cNvSpPr txBox="1"/>
          <p:nvPr/>
        </p:nvSpPr>
        <p:spPr>
          <a:xfrm>
            <a:off x="403622" y="3565322"/>
            <a:ext cx="9697640" cy="584775"/>
          </a:xfrm>
          <a:prstGeom prst="rect">
            <a:avLst/>
          </a:prstGeom>
          <a:noFill/>
        </p:spPr>
        <p:txBody>
          <a:bodyPr wrap="square">
            <a:spAutoFit/>
          </a:bodyPr>
          <a:lstStyle/>
          <a:p>
            <a:r>
              <a:rPr lang="en-US" sz="1600" dirty="0"/>
              <a:t>11. Which branches generate the highest total gross income from different product lines for each customer type?</a:t>
            </a:r>
            <a:endParaRPr lang="en-IN" sz="1600" dirty="0"/>
          </a:p>
        </p:txBody>
      </p:sp>
      <p:pic>
        <p:nvPicPr>
          <p:cNvPr id="9" name="Picture 8">
            <a:extLst>
              <a:ext uri="{FF2B5EF4-FFF2-40B4-BE49-F238E27FC236}">
                <a16:creationId xmlns:a16="http://schemas.microsoft.com/office/drawing/2014/main" id="{CCA54777-EDD6-139F-45A3-F70A1DCAB6CE}"/>
              </a:ext>
            </a:extLst>
          </p:cNvPr>
          <p:cNvPicPr>
            <a:picLocks noChangeAspect="1"/>
          </p:cNvPicPr>
          <p:nvPr/>
        </p:nvPicPr>
        <p:blipFill>
          <a:blip r:embed="rId2"/>
          <a:srcRect l="17461" t="48125" r="72696" b="14149"/>
          <a:stretch/>
        </p:blipFill>
        <p:spPr>
          <a:xfrm>
            <a:off x="742951" y="842963"/>
            <a:ext cx="1200150" cy="2586037"/>
          </a:xfrm>
          <a:prstGeom prst="rect">
            <a:avLst/>
          </a:prstGeom>
        </p:spPr>
      </p:pic>
      <p:sp>
        <p:nvSpPr>
          <p:cNvPr id="11" name="TextBox 10">
            <a:extLst>
              <a:ext uri="{FF2B5EF4-FFF2-40B4-BE49-F238E27FC236}">
                <a16:creationId xmlns:a16="http://schemas.microsoft.com/office/drawing/2014/main" id="{166ABE28-FA0C-23D9-8EE9-49970257C90E}"/>
              </a:ext>
            </a:extLst>
          </p:cNvPr>
          <p:cNvSpPr txBox="1"/>
          <p:nvPr/>
        </p:nvSpPr>
        <p:spPr>
          <a:xfrm>
            <a:off x="361355" y="4087413"/>
            <a:ext cx="11469290" cy="584775"/>
          </a:xfrm>
          <a:prstGeom prst="rect">
            <a:avLst/>
          </a:prstGeom>
          <a:noFill/>
        </p:spPr>
        <p:txBody>
          <a:bodyPr wrap="square">
            <a:spAutoFit/>
          </a:bodyPr>
          <a:lstStyle/>
          <a:p>
            <a:r>
              <a:rPr lang="en-IN" sz="1600" dirty="0">
                <a:solidFill>
                  <a:srgbClr val="0070C0"/>
                </a:solidFill>
              </a:rPr>
              <a:t>SELECT </a:t>
            </a:r>
            <a:r>
              <a:rPr lang="en-IN" sz="1600" dirty="0" err="1">
                <a:solidFill>
                  <a:srgbClr val="0070C0"/>
                </a:solidFill>
              </a:rPr>
              <a:t>branch,product_line,customer_type,SUM</a:t>
            </a:r>
            <a:r>
              <a:rPr lang="en-IN" sz="1600" dirty="0">
                <a:solidFill>
                  <a:srgbClr val="0070C0"/>
                </a:solidFill>
              </a:rPr>
              <a:t>(</a:t>
            </a:r>
            <a:r>
              <a:rPr lang="en-IN" sz="1600" dirty="0" err="1">
                <a:solidFill>
                  <a:srgbClr val="0070C0"/>
                </a:solidFill>
              </a:rPr>
              <a:t>gross_income</a:t>
            </a:r>
            <a:r>
              <a:rPr lang="en-IN" sz="1600" dirty="0">
                <a:solidFill>
                  <a:srgbClr val="0070C0"/>
                </a:solidFill>
              </a:rPr>
              <a:t>) AS </a:t>
            </a:r>
            <a:r>
              <a:rPr lang="en-IN" sz="1600" dirty="0" err="1">
                <a:solidFill>
                  <a:srgbClr val="0070C0"/>
                </a:solidFill>
              </a:rPr>
              <a:t>total_gross_income</a:t>
            </a:r>
            <a:r>
              <a:rPr lang="en-IN" sz="1600" dirty="0">
                <a:solidFill>
                  <a:srgbClr val="0070C0"/>
                </a:solidFill>
              </a:rPr>
              <a:t> FROM supermarket GROUP BY branch, </a:t>
            </a:r>
            <a:r>
              <a:rPr lang="en-IN" sz="1600" dirty="0" err="1">
                <a:solidFill>
                  <a:srgbClr val="0070C0"/>
                </a:solidFill>
              </a:rPr>
              <a:t>product_line</a:t>
            </a:r>
            <a:r>
              <a:rPr lang="en-IN" sz="1600" dirty="0">
                <a:solidFill>
                  <a:srgbClr val="0070C0"/>
                </a:solidFill>
              </a:rPr>
              <a:t>, </a:t>
            </a:r>
            <a:r>
              <a:rPr lang="en-IN" sz="1600" dirty="0" err="1">
                <a:solidFill>
                  <a:srgbClr val="0070C0"/>
                </a:solidFill>
              </a:rPr>
              <a:t>customer_type</a:t>
            </a:r>
            <a:r>
              <a:rPr lang="en-IN" sz="1600" dirty="0">
                <a:solidFill>
                  <a:srgbClr val="0070C0"/>
                </a:solidFill>
              </a:rPr>
              <a:t> ORDER BY </a:t>
            </a:r>
            <a:r>
              <a:rPr lang="en-IN" sz="1600" dirty="0" err="1">
                <a:solidFill>
                  <a:srgbClr val="0070C0"/>
                </a:solidFill>
              </a:rPr>
              <a:t>total_gross_income</a:t>
            </a:r>
            <a:r>
              <a:rPr lang="en-IN" sz="1600" dirty="0">
                <a:solidFill>
                  <a:srgbClr val="0070C0"/>
                </a:solidFill>
              </a:rPr>
              <a:t> DESC;</a:t>
            </a:r>
          </a:p>
        </p:txBody>
      </p:sp>
      <p:pic>
        <p:nvPicPr>
          <p:cNvPr id="17" name="Picture 16">
            <a:extLst>
              <a:ext uri="{FF2B5EF4-FFF2-40B4-BE49-F238E27FC236}">
                <a16:creationId xmlns:a16="http://schemas.microsoft.com/office/drawing/2014/main" id="{55EC716B-3F65-F66C-D783-8106BF20B4EE}"/>
              </a:ext>
            </a:extLst>
          </p:cNvPr>
          <p:cNvPicPr>
            <a:picLocks noChangeAspect="1"/>
          </p:cNvPicPr>
          <p:nvPr/>
        </p:nvPicPr>
        <p:blipFill>
          <a:blip r:embed="rId3"/>
          <a:srcRect l="17149" t="47290" r="55117" b="31864"/>
          <a:stretch/>
        </p:blipFill>
        <p:spPr>
          <a:xfrm>
            <a:off x="560785" y="4739966"/>
            <a:ext cx="3381375" cy="1428925"/>
          </a:xfrm>
          <a:prstGeom prst="rect">
            <a:avLst/>
          </a:prstGeom>
        </p:spPr>
      </p:pic>
    </p:spTree>
    <p:extLst>
      <p:ext uri="{BB962C8B-B14F-4D97-AF65-F5344CB8AC3E}">
        <p14:creationId xmlns:p14="http://schemas.microsoft.com/office/powerpoint/2010/main" val="24584592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97C17D6-0DD8-68F3-1D68-AC436BD14B83}"/>
              </a:ext>
            </a:extLst>
          </p:cNvPr>
          <p:cNvSpPr txBox="1"/>
          <p:nvPr/>
        </p:nvSpPr>
        <p:spPr>
          <a:xfrm>
            <a:off x="457200" y="662612"/>
            <a:ext cx="11944350" cy="584775"/>
          </a:xfrm>
          <a:prstGeom prst="rect">
            <a:avLst/>
          </a:prstGeom>
          <a:noFill/>
        </p:spPr>
        <p:txBody>
          <a:bodyPr wrap="square">
            <a:spAutoFit/>
          </a:bodyPr>
          <a:lstStyle/>
          <a:p>
            <a:r>
              <a:rPr lang="en-IN" sz="1600" dirty="0">
                <a:solidFill>
                  <a:srgbClr val="0070C0"/>
                </a:solidFill>
              </a:rPr>
              <a:t>SELECT HOUR(time) AS </a:t>
            </a:r>
            <a:r>
              <a:rPr lang="en-IN" sz="1600" dirty="0" err="1">
                <a:solidFill>
                  <a:srgbClr val="0070C0"/>
                </a:solidFill>
              </a:rPr>
              <a:t>hour_of_day,product_line,branch,SUM</a:t>
            </a:r>
            <a:r>
              <a:rPr lang="en-IN" sz="1600" dirty="0">
                <a:solidFill>
                  <a:srgbClr val="0070C0"/>
                </a:solidFill>
              </a:rPr>
              <a:t>(Total) AS </a:t>
            </a:r>
            <a:r>
              <a:rPr lang="en-IN" sz="1600" dirty="0" err="1">
                <a:solidFill>
                  <a:srgbClr val="0070C0"/>
                </a:solidFill>
              </a:rPr>
              <a:t>total_sales</a:t>
            </a:r>
            <a:r>
              <a:rPr lang="en-IN" sz="1600" dirty="0">
                <a:solidFill>
                  <a:srgbClr val="0070C0"/>
                </a:solidFill>
              </a:rPr>
              <a:t> FROM supermarket GROUP BY </a:t>
            </a:r>
            <a:r>
              <a:rPr lang="en-IN" sz="1600" dirty="0" err="1">
                <a:solidFill>
                  <a:srgbClr val="0070C0"/>
                </a:solidFill>
              </a:rPr>
              <a:t>hour_of_day</a:t>
            </a:r>
            <a:r>
              <a:rPr lang="en-IN" sz="1600" dirty="0">
                <a:solidFill>
                  <a:srgbClr val="0070C0"/>
                </a:solidFill>
              </a:rPr>
              <a:t>, </a:t>
            </a:r>
            <a:r>
              <a:rPr lang="en-IN" sz="1600" dirty="0" err="1">
                <a:solidFill>
                  <a:srgbClr val="0070C0"/>
                </a:solidFill>
              </a:rPr>
              <a:t>product_line</a:t>
            </a:r>
            <a:r>
              <a:rPr lang="en-IN" sz="1600" dirty="0">
                <a:solidFill>
                  <a:srgbClr val="0070C0"/>
                </a:solidFill>
              </a:rPr>
              <a:t>, branch ORDER BY </a:t>
            </a:r>
            <a:r>
              <a:rPr lang="en-IN" sz="1600" dirty="0" err="1">
                <a:solidFill>
                  <a:srgbClr val="0070C0"/>
                </a:solidFill>
              </a:rPr>
              <a:t>hour_of_day</a:t>
            </a:r>
            <a:r>
              <a:rPr lang="en-IN" sz="1600" dirty="0">
                <a:solidFill>
                  <a:srgbClr val="0070C0"/>
                </a:solidFill>
              </a:rPr>
              <a:t>, </a:t>
            </a:r>
            <a:r>
              <a:rPr lang="en-IN" sz="1600" dirty="0" err="1">
                <a:solidFill>
                  <a:srgbClr val="0070C0"/>
                </a:solidFill>
              </a:rPr>
              <a:t>total_sales</a:t>
            </a:r>
            <a:r>
              <a:rPr lang="en-IN" sz="1600" dirty="0">
                <a:solidFill>
                  <a:srgbClr val="0070C0"/>
                </a:solidFill>
              </a:rPr>
              <a:t> DESC;</a:t>
            </a:r>
          </a:p>
        </p:txBody>
      </p:sp>
      <p:pic>
        <p:nvPicPr>
          <p:cNvPr id="5" name="Picture 4">
            <a:extLst>
              <a:ext uri="{FF2B5EF4-FFF2-40B4-BE49-F238E27FC236}">
                <a16:creationId xmlns:a16="http://schemas.microsoft.com/office/drawing/2014/main" id="{94C35089-9BF2-8FAF-2CD0-6F289413C206}"/>
              </a:ext>
            </a:extLst>
          </p:cNvPr>
          <p:cNvPicPr>
            <a:picLocks noChangeAspect="1"/>
          </p:cNvPicPr>
          <p:nvPr/>
        </p:nvPicPr>
        <p:blipFill>
          <a:blip r:embed="rId2"/>
          <a:srcRect l="17227" t="48124" r="55000" b="13940"/>
          <a:stretch/>
        </p:blipFill>
        <p:spPr>
          <a:xfrm>
            <a:off x="742951" y="1500187"/>
            <a:ext cx="3386138" cy="2600325"/>
          </a:xfrm>
          <a:prstGeom prst="rect">
            <a:avLst/>
          </a:prstGeom>
        </p:spPr>
      </p:pic>
      <p:sp>
        <p:nvSpPr>
          <p:cNvPr id="7" name="TextBox 6">
            <a:extLst>
              <a:ext uri="{FF2B5EF4-FFF2-40B4-BE49-F238E27FC236}">
                <a16:creationId xmlns:a16="http://schemas.microsoft.com/office/drawing/2014/main" id="{43FD6382-07B0-3160-9DB2-905B0A73604F}"/>
              </a:ext>
            </a:extLst>
          </p:cNvPr>
          <p:cNvSpPr txBox="1"/>
          <p:nvPr/>
        </p:nvSpPr>
        <p:spPr>
          <a:xfrm>
            <a:off x="457200" y="270271"/>
            <a:ext cx="10601325" cy="338554"/>
          </a:xfrm>
          <a:prstGeom prst="rect">
            <a:avLst/>
          </a:prstGeom>
          <a:noFill/>
        </p:spPr>
        <p:txBody>
          <a:bodyPr wrap="square">
            <a:spAutoFit/>
          </a:bodyPr>
          <a:lstStyle/>
          <a:p>
            <a:r>
              <a:rPr lang="en-US" sz="1600" dirty="0"/>
              <a:t>12.What are the total sales for each product line across different branches, broken down by hour of the day?</a:t>
            </a:r>
            <a:endParaRPr lang="en-IN" sz="1600" dirty="0"/>
          </a:p>
        </p:txBody>
      </p:sp>
    </p:spTree>
    <p:extLst>
      <p:ext uri="{BB962C8B-B14F-4D97-AF65-F5344CB8AC3E}">
        <p14:creationId xmlns:p14="http://schemas.microsoft.com/office/powerpoint/2010/main" val="225965337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12ED170-4150-313F-5216-2D4F8A77DD17}"/>
              </a:ext>
            </a:extLst>
          </p:cNvPr>
          <p:cNvPicPr>
            <a:picLocks noChangeAspect="1"/>
          </p:cNvPicPr>
          <p:nvPr/>
        </p:nvPicPr>
        <p:blipFill>
          <a:blip r:embed="rId2"/>
          <a:srcRect l="7851" t="44789" r="55352" b="20611"/>
          <a:stretch/>
        </p:blipFill>
        <p:spPr>
          <a:xfrm>
            <a:off x="3186113" y="885825"/>
            <a:ext cx="4486276" cy="2371725"/>
          </a:xfrm>
          <a:prstGeom prst="rect">
            <a:avLst/>
          </a:prstGeom>
        </p:spPr>
      </p:pic>
      <p:sp>
        <p:nvSpPr>
          <p:cNvPr id="7" name="TextBox 6">
            <a:extLst>
              <a:ext uri="{FF2B5EF4-FFF2-40B4-BE49-F238E27FC236}">
                <a16:creationId xmlns:a16="http://schemas.microsoft.com/office/drawing/2014/main" id="{4833F372-5EEC-F985-FA6D-B3FC6C5C8561}"/>
              </a:ext>
            </a:extLst>
          </p:cNvPr>
          <p:cNvSpPr txBox="1"/>
          <p:nvPr/>
        </p:nvSpPr>
        <p:spPr>
          <a:xfrm>
            <a:off x="346473" y="201097"/>
            <a:ext cx="6093618" cy="369332"/>
          </a:xfrm>
          <a:prstGeom prst="rect">
            <a:avLst/>
          </a:prstGeom>
          <a:noFill/>
        </p:spPr>
        <p:txBody>
          <a:bodyPr wrap="square">
            <a:spAutoFit/>
          </a:bodyPr>
          <a:lstStyle/>
          <a:p>
            <a:r>
              <a:rPr lang="en-IN" dirty="0"/>
              <a:t> </a:t>
            </a:r>
            <a:r>
              <a:rPr lang="en-IN" b="1" dirty="0"/>
              <a:t>Count Plot </a:t>
            </a:r>
          </a:p>
        </p:txBody>
      </p:sp>
      <p:sp>
        <p:nvSpPr>
          <p:cNvPr id="9" name="TextBox 8">
            <a:extLst>
              <a:ext uri="{FF2B5EF4-FFF2-40B4-BE49-F238E27FC236}">
                <a16:creationId xmlns:a16="http://schemas.microsoft.com/office/drawing/2014/main" id="{24B5ABB1-CB22-EFB4-6D5F-987CC742EA13}"/>
              </a:ext>
            </a:extLst>
          </p:cNvPr>
          <p:cNvSpPr txBox="1"/>
          <p:nvPr/>
        </p:nvSpPr>
        <p:spPr>
          <a:xfrm>
            <a:off x="346472" y="3844409"/>
            <a:ext cx="8411765" cy="615553"/>
          </a:xfrm>
          <a:prstGeom prst="rect">
            <a:avLst/>
          </a:prstGeom>
          <a:noFill/>
        </p:spPr>
        <p:txBody>
          <a:bodyPr wrap="square">
            <a:spAutoFit/>
          </a:bodyPr>
          <a:lstStyle/>
          <a:p>
            <a:pPr marL="285750" indent="-285750">
              <a:buFont typeface="Wingdings" panose="05000000000000000000" pitchFamily="2" charset="2"/>
              <a:buChar char="§"/>
            </a:pPr>
            <a:r>
              <a:rPr lang="en-IN" sz="1600" dirty="0"/>
              <a:t> The Fashion accessories have highest count which is 175.</a:t>
            </a:r>
          </a:p>
          <a:p>
            <a:pPr marL="285750" indent="-285750">
              <a:buFont typeface="Wingdings" panose="05000000000000000000" pitchFamily="2" charset="2"/>
              <a:buChar char="§"/>
            </a:pPr>
            <a:r>
              <a:rPr lang="en-IN" sz="1600" dirty="0"/>
              <a:t>The health and beauty have lowest count which is 150</a:t>
            </a:r>
            <a:r>
              <a:rPr lang="en-IN" dirty="0"/>
              <a:t>. </a:t>
            </a:r>
          </a:p>
        </p:txBody>
      </p:sp>
    </p:spTree>
    <p:extLst>
      <p:ext uri="{BB962C8B-B14F-4D97-AF65-F5344CB8AC3E}">
        <p14:creationId xmlns:p14="http://schemas.microsoft.com/office/powerpoint/2010/main" val="5412404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93135AF-A912-4217-DB36-843C8EDC038D}"/>
              </a:ext>
            </a:extLst>
          </p:cNvPr>
          <p:cNvPicPr>
            <a:picLocks noChangeAspect="1"/>
          </p:cNvPicPr>
          <p:nvPr/>
        </p:nvPicPr>
        <p:blipFill>
          <a:blip r:embed="rId2"/>
          <a:srcRect l="8320" t="42704" r="62734" b="20402"/>
          <a:stretch/>
        </p:blipFill>
        <p:spPr>
          <a:xfrm>
            <a:off x="3381374" y="457201"/>
            <a:ext cx="3529013" cy="2528888"/>
          </a:xfrm>
          <a:prstGeom prst="rect">
            <a:avLst/>
          </a:prstGeom>
        </p:spPr>
      </p:pic>
      <p:sp>
        <p:nvSpPr>
          <p:cNvPr id="4" name="TextBox 3">
            <a:extLst>
              <a:ext uri="{FF2B5EF4-FFF2-40B4-BE49-F238E27FC236}">
                <a16:creationId xmlns:a16="http://schemas.microsoft.com/office/drawing/2014/main" id="{FE932411-E764-077C-4C8A-9FD56C705080}"/>
              </a:ext>
            </a:extLst>
          </p:cNvPr>
          <p:cNvSpPr txBox="1"/>
          <p:nvPr/>
        </p:nvSpPr>
        <p:spPr>
          <a:xfrm>
            <a:off x="389334" y="3658671"/>
            <a:ext cx="8411765" cy="1600438"/>
          </a:xfrm>
          <a:prstGeom prst="rect">
            <a:avLst/>
          </a:prstGeom>
          <a:noFill/>
        </p:spPr>
        <p:txBody>
          <a:bodyPr wrap="square">
            <a:spAutoFit/>
          </a:bodyPr>
          <a:lstStyle/>
          <a:p>
            <a:pPr marL="285750" indent="-285750">
              <a:buFont typeface="Wingdings" panose="05000000000000000000" pitchFamily="2" charset="2"/>
              <a:buChar char="§"/>
            </a:pPr>
            <a:r>
              <a:rPr lang="en-IN" sz="1600" dirty="0"/>
              <a:t> The count for the payment done through E wallet is between the range 300-350.</a:t>
            </a:r>
          </a:p>
          <a:p>
            <a:pPr marL="285750" indent="-285750">
              <a:buFont typeface="Wingdings" panose="05000000000000000000" pitchFamily="2" charset="2"/>
              <a:buChar char="§"/>
            </a:pPr>
            <a:r>
              <a:rPr lang="en-IN" sz="1600" dirty="0"/>
              <a:t>The count for the payment done trough Cash Payment is between the range 300-350 but less than the payment done through E-wallet.</a:t>
            </a:r>
          </a:p>
          <a:p>
            <a:pPr marL="285750" indent="-285750">
              <a:buFont typeface="Wingdings" panose="05000000000000000000" pitchFamily="2" charset="2"/>
              <a:buChar char="§"/>
            </a:pPr>
            <a:r>
              <a:rPr lang="en-IN" sz="1600" dirty="0"/>
              <a:t>The count for the payment done trough Credit Payment is between the range 300-320 but less than the payment done through E-wallet and Cash payment.</a:t>
            </a:r>
          </a:p>
          <a:p>
            <a:pPr marL="285750" indent="-285750">
              <a:buFont typeface="Wingdings" panose="05000000000000000000" pitchFamily="2" charset="2"/>
              <a:buChar char="§"/>
            </a:pPr>
            <a:endParaRPr lang="en-IN" dirty="0"/>
          </a:p>
        </p:txBody>
      </p:sp>
    </p:spTree>
    <p:extLst>
      <p:ext uri="{BB962C8B-B14F-4D97-AF65-F5344CB8AC3E}">
        <p14:creationId xmlns:p14="http://schemas.microsoft.com/office/powerpoint/2010/main" val="397859866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0BDF8D0-E0D3-5670-51A9-68CA16917308}"/>
              </a:ext>
            </a:extLst>
          </p:cNvPr>
          <p:cNvPicPr>
            <a:picLocks noChangeAspect="1"/>
          </p:cNvPicPr>
          <p:nvPr/>
        </p:nvPicPr>
        <p:blipFill>
          <a:blip r:embed="rId2"/>
          <a:srcRect l="7969" t="41037" r="62852" b="23737"/>
          <a:stretch/>
        </p:blipFill>
        <p:spPr>
          <a:xfrm>
            <a:off x="3171826" y="528638"/>
            <a:ext cx="3557587" cy="2414588"/>
          </a:xfrm>
          <a:prstGeom prst="rect">
            <a:avLst/>
          </a:prstGeom>
        </p:spPr>
      </p:pic>
      <p:sp>
        <p:nvSpPr>
          <p:cNvPr id="4" name="TextBox 3">
            <a:extLst>
              <a:ext uri="{FF2B5EF4-FFF2-40B4-BE49-F238E27FC236}">
                <a16:creationId xmlns:a16="http://schemas.microsoft.com/office/drawing/2014/main" id="{4656E19A-3205-ED94-808E-01296ED71777}"/>
              </a:ext>
            </a:extLst>
          </p:cNvPr>
          <p:cNvSpPr txBox="1"/>
          <p:nvPr/>
        </p:nvSpPr>
        <p:spPr>
          <a:xfrm>
            <a:off x="859036" y="3429000"/>
            <a:ext cx="8411765" cy="1877437"/>
          </a:xfrm>
          <a:prstGeom prst="rect">
            <a:avLst/>
          </a:prstGeom>
          <a:noFill/>
        </p:spPr>
        <p:txBody>
          <a:bodyPr wrap="square">
            <a:spAutoFit/>
          </a:bodyPr>
          <a:lstStyle/>
          <a:p>
            <a:pPr marL="285750" indent="-285750">
              <a:buFont typeface="Wingdings" panose="05000000000000000000" pitchFamily="2" charset="2"/>
              <a:buChar char="§"/>
            </a:pPr>
            <a:r>
              <a:rPr lang="en-IN" sz="1600" dirty="0"/>
              <a:t> The count for the payment done through E wallet, Cash Payment and Credit card in different Branches A,B,C of the super market is represented above through count plot .</a:t>
            </a:r>
          </a:p>
          <a:p>
            <a:pPr marL="285750" indent="-285750">
              <a:buFont typeface="Wingdings" panose="05000000000000000000" pitchFamily="2" charset="2"/>
              <a:buChar char="§"/>
            </a:pPr>
            <a:r>
              <a:rPr lang="en-IN" sz="1600" dirty="0"/>
              <a:t>The Branch A has highest payment customer through E wallet.</a:t>
            </a:r>
          </a:p>
          <a:p>
            <a:pPr marL="285750" indent="-285750">
              <a:buFont typeface="Wingdings" panose="05000000000000000000" pitchFamily="2" charset="2"/>
              <a:buChar char="§"/>
            </a:pPr>
            <a:r>
              <a:rPr lang="en-IN" sz="1600" dirty="0"/>
              <a:t>The Branch C has highest payment customer through cash payment.</a:t>
            </a:r>
          </a:p>
          <a:p>
            <a:pPr marL="285750" indent="-285750">
              <a:buFont typeface="Wingdings" panose="05000000000000000000" pitchFamily="2" charset="2"/>
              <a:buChar char="§"/>
            </a:pPr>
            <a:r>
              <a:rPr lang="en-IN" sz="1600" dirty="0"/>
              <a:t>The Branch B has highest payment customer through credit card.</a:t>
            </a:r>
          </a:p>
          <a:p>
            <a:pPr marL="285750" indent="-285750">
              <a:buFont typeface="Wingdings" panose="05000000000000000000" pitchFamily="2" charset="2"/>
              <a:buChar char="§"/>
            </a:pPr>
            <a:endParaRPr lang="en-IN" dirty="0"/>
          </a:p>
          <a:p>
            <a:pPr marL="285750" indent="-285750">
              <a:buFont typeface="Wingdings" panose="05000000000000000000" pitchFamily="2" charset="2"/>
              <a:buChar char="§"/>
            </a:pPr>
            <a:endParaRPr lang="en-IN" dirty="0"/>
          </a:p>
        </p:txBody>
      </p:sp>
    </p:spTree>
    <p:extLst>
      <p:ext uri="{BB962C8B-B14F-4D97-AF65-F5344CB8AC3E}">
        <p14:creationId xmlns:p14="http://schemas.microsoft.com/office/powerpoint/2010/main" val="10662134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810C973-693E-E847-F3D6-C044BDA69E0E}"/>
              </a:ext>
            </a:extLst>
          </p:cNvPr>
          <p:cNvPicPr>
            <a:picLocks noChangeAspect="1"/>
          </p:cNvPicPr>
          <p:nvPr/>
        </p:nvPicPr>
        <p:blipFill>
          <a:blip r:embed="rId2"/>
          <a:srcRect l="7969" t="50000" r="62734" b="13732"/>
          <a:stretch/>
        </p:blipFill>
        <p:spPr>
          <a:xfrm>
            <a:off x="3000375" y="342900"/>
            <a:ext cx="3571875" cy="2486025"/>
          </a:xfrm>
          <a:prstGeom prst="rect">
            <a:avLst/>
          </a:prstGeom>
        </p:spPr>
      </p:pic>
      <p:pic>
        <p:nvPicPr>
          <p:cNvPr id="7" name="Picture 6">
            <a:extLst>
              <a:ext uri="{FF2B5EF4-FFF2-40B4-BE49-F238E27FC236}">
                <a16:creationId xmlns:a16="http://schemas.microsoft.com/office/drawing/2014/main" id="{AD076538-1C58-EC20-EBF8-3708EA76DB89}"/>
              </a:ext>
            </a:extLst>
          </p:cNvPr>
          <p:cNvPicPr>
            <a:picLocks noChangeAspect="1"/>
          </p:cNvPicPr>
          <p:nvPr/>
        </p:nvPicPr>
        <p:blipFill>
          <a:blip r:embed="rId3"/>
          <a:srcRect l="8203" t="43956" r="63438" b="19777"/>
          <a:stretch/>
        </p:blipFill>
        <p:spPr>
          <a:xfrm>
            <a:off x="3086100" y="3286126"/>
            <a:ext cx="3457576" cy="2486026"/>
          </a:xfrm>
          <a:prstGeom prst="rect">
            <a:avLst/>
          </a:prstGeom>
        </p:spPr>
      </p:pic>
    </p:spTree>
    <p:extLst>
      <p:ext uri="{BB962C8B-B14F-4D97-AF65-F5344CB8AC3E}">
        <p14:creationId xmlns:p14="http://schemas.microsoft.com/office/powerpoint/2010/main" val="40109169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2EB07E9-D0A1-8FFC-7E80-535A77939693}"/>
              </a:ext>
            </a:extLst>
          </p:cNvPr>
          <p:cNvPicPr>
            <a:picLocks noChangeAspect="1"/>
          </p:cNvPicPr>
          <p:nvPr/>
        </p:nvPicPr>
        <p:blipFill>
          <a:blip r:embed="rId2"/>
          <a:srcRect l="7969" t="39162" r="61328" b="25405"/>
          <a:stretch/>
        </p:blipFill>
        <p:spPr>
          <a:xfrm>
            <a:off x="3286126" y="1143000"/>
            <a:ext cx="3743325" cy="2428875"/>
          </a:xfrm>
          <a:prstGeom prst="rect">
            <a:avLst/>
          </a:prstGeom>
        </p:spPr>
      </p:pic>
      <p:sp>
        <p:nvSpPr>
          <p:cNvPr id="4" name="TextBox 3">
            <a:extLst>
              <a:ext uri="{FF2B5EF4-FFF2-40B4-BE49-F238E27FC236}">
                <a16:creationId xmlns:a16="http://schemas.microsoft.com/office/drawing/2014/main" id="{4B03CBE3-E917-AB20-8948-2C2CA11D3DF4}"/>
              </a:ext>
            </a:extLst>
          </p:cNvPr>
          <p:cNvSpPr txBox="1"/>
          <p:nvPr/>
        </p:nvSpPr>
        <p:spPr>
          <a:xfrm>
            <a:off x="446485" y="315397"/>
            <a:ext cx="6093618" cy="369332"/>
          </a:xfrm>
          <a:prstGeom prst="rect">
            <a:avLst/>
          </a:prstGeom>
          <a:noFill/>
        </p:spPr>
        <p:txBody>
          <a:bodyPr wrap="square">
            <a:spAutoFit/>
          </a:bodyPr>
          <a:lstStyle/>
          <a:p>
            <a:r>
              <a:rPr lang="en-IN" dirty="0"/>
              <a:t> </a:t>
            </a:r>
            <a:r>
              <a:rPr lang="en-IN" b="1" dirty="0"/>
              <a:t>Bar Plot </a:t>
            </a:r>
          </a:p>
        </p:txBody>
      </p:sp>
      <p:sp>
        <p:nvSpPr>
          <p:cNvPr id="5" name="TextBox 4">
            <a:extLst>
              <a:ext uri="{FF2B5EF4-FFF2-40B4-BE49-F238E27FC236}">
                <a16:creationId xmlns:a16="http://schemas.microsoft.com/office/drawing/2014/main" id="{93D1D898-8DD3-FB18-67BE-78094ABBF959}"/>
              </a:ext>
            </a:extLst>
          </p:cNvPr>
          <p:cNvSpPr txBox="1"/>
          <p:nvPr/>
        </p:nvSpPr>
        <p:spPr>
          <a:xfrm>
            <a:off x="723305" y="4030146"/>
            <a:ext cx="8411765" cy="861774"/>
          </a:xfrm>
          <a:prstGeom prst="rect">
            <a:avLst/>
          </a:prstGeom>
          <a:noFill/>
        </p:spPr>
        <p:txBody>
          <a:bodyPr wrap="square">
            <a:spAutoFit/>
          </a:bodyPr>
          <a:lstStyle/>
          <a:p>
            <a:pPr marL="285750" indent="-285750">
              <a:buFont typeface="Wingdings" panose="05000000000000000000" pitchFamily="2" charset="2"/>
              <a:buChar char="§"/>
            </a:pPr>
            <a:r>
              <a:rPr lang="en-IN" sz="1600" dirty="0"/>
              <a:t> The Member of the super market who has membership is purchased more than 150000.</a:t>
            </a:r>
          </a:p>
          <a:p>
            <a:pPr marL="285750" indent="-285750">
              <a:buFont typeface="Wingdings" panose="05000000000000000000" pitchFamily="2" charset="2"/>
              <a:buChar char="§"/>
            </a:pPr>
            <a:r>
              <a:rPr lang="en-IN" sz="1600" dirty="0"/>
              <a:t>The Member of the super market who has membership is purchased almost around 150000.</a:t>
            </a:r>
            <a:r>
              <a:rPr lang="en-IN" dirty="0"/>
              <a:t> </a:t>
            </a:r>
          </a:p>
        </p:txBody>
      </p:sp>
    </p:spTree>
    <p:extLst>
      <p:ext uri="{BB962C8B-B14F-4D97-AF65-F5344CB8AC3E}">
        <p14:creationId xmlns:p14="http://schemas.microsoft.com/office/powerpoint/2010/main" val="316809791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E5D1837-699C-D797-A193-40A4164276C7}"/>
              </a:ext>
            </a:extLst>
          </p:cNvPr>
          <p:cNvPicPr>
            <a:picLocks noChangeAspect="1"/>
          </p:cNvPicPr>
          <p:nvPr/>
        </p:nvPicPr>
        <p:blipFill>
          <a:blip r:embed="rId2"/>
          <a:srcRect l="7851" t="38953" r="63203" b="23945"/>
          <a:stretch/>
        </p:blipFill>
        <p:spPr>
          <a:xfrm>
            <a:off x="3786187" y="1344097"/>
            <a:ext cx="3529013" cy="2543175"/>
          </a:xfrm>
          <a:prstGeom prst="rect">
            <a:avLst/>
          </a:prstGeom>
        </p:spPr>
      </p:pic>
      <p:sp>
        <p:nvSpPr>
          <p:cNvPr id="5" name="TextBox 4">
            <a:extLst>
              <a:ext uri="{FF2B5EF4-FFF2-40B4-BE49-F238E27FC236}">
                <a16:creationId xmlns:a16="http://schemas.microsoft.com/office/drawing/2014/main" id="{5A8B62E8-D9CC-F5C7-CDBB-930AD86CF610}"/>
              </a:ext>
            </a:extLst>
          </p:cNvPr>
          <p:cNvSpPr txBox="1"/>
          <p:nvPr/>
        </p:nvSpPr>
        <p:spPr>
          <a:xfrm>
            <a:off x="446485" y="315397"/>
            <a:ext cx="6093618" cy="369332"/>
          </a:xfrm>
          <a:prstGeom prst="rect">
            <a:avLst/>
          </a:prstGeom>
          <a:noFill/>
        </p:spPr>
        <p:txBody>
          <a:bodyPr wrap="square">
            <a:spAutoFit/>
          </a:bodyPr>
          <a:lstStyle/>
          <a:p>
            <a:r>
              <a:rPr lang="en-IN" dirty="0"/>
              <a:t> </a:t>
            </a:r>
            <a:r>
              <a:rPr lang="en-IN" b="1" dirty="0"/>
              <a:t>Line Plot </a:t>
            </a:r>
          </a:p>
        </p:txBody>
      </p:sp>
      <p:sp>
        <p:nvSpPr>
          <p:cNvPr id="6" name="TextBox 5">
            <a:extLst>
              <a:ext uri="{FF2B5EF4-FFF2-40B4-BE49-F238E27FC236}">
                <a16:creationId xmlns:a16="http://schemas.microsoft.com/office/drawing/2014/main" id="{CF7B4701-5204-C0FD-F753-2C34086B9F15}"/>
              </a:ext>
            </a:extLst>
          </p:cNvPr>
          <p:cNvSpPr txBox="1"/>
          <p:nvPr/>
        </p:nvSpPr>
        <p:spPr>
          <a:xfrm>
            <a:off x="627460" y="4546640"/>
            <a:ext cx="8859440" cy="369332"/>
          </a:xfrm>
          <a:prstGeom prst="rect">
            <a:avLst/>
          </a:prstGeom>
          <a:noFill/>
        </p:spPr>
        <p:txBody>
          <a:bodyPr wrap="square">
            <a:spAutoFit/>
          </a:bodyPr>
          <a:lstStyle/>
          <a:p>
            <a:r>
              <a:rPr lang="en-IN" sz="1600" dirty="0"/>
              <a:t> This line plot represents the quantity of products got sales per hour</a:t>
            </a:r>
            <a:r>
              <a:rPr lang="en-IN" b="1" dirty="0"/>
              <a:t>. </a:t>
            </a:r>
          </a:p>
        </p:txBody>
      </p:sp>
    </p:spTree>
    <p:extLst>
      <p:ext uri="{BB962C8B-B14F-4D97-AF65-F5344CB8AC3E}">
        <p14:creationId xmlns:p14="http://schemas.microsoft.com/office/powerpoint/2010/main" val="182580193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4D485C-46BA-BF4F-D4F3-B6FA192B1E8C}"/>
              </a:ext>
            </a:extLst>
          </p:cNvPr>
          <p:cNvSpPr>
            <a:spLocks noGrp="1"/>
          </p:cNvSpPr>
          <p:nvPr>
            <p:ph type="title"/>
          </p:nvPr>
        </p:nvSpPr>
        <p:spPr>
          <a:xfrm>
            <a:off x="711517" y="215165"/>
            <a:ext cx="10058400" cy="1450757"/>
          </a:xfrm>
        </p:spPr>
        <p:txBody>
          <a:bodyPr/>
          <a:lstStyle/>
          <a:p>
            <a:pPr algn="ctr"/>
            <a:r>
              <a:rPr lang="en-IN" b="1" dirty="0"/>
              <a:t>CONCLUSION</a:t>
            </a:r>
          </a:p>
        </p:txBody>
      </p:sp>
      <p:sp>
        <p:nvSpPr>
          <p:cNvPr id="4" name="TextBox 3">
            <a:extLst>
              <a:ext uri="{FF2B5EF4-FFF2-40B4-BE49-F238E27FC236}">
                <a16:creationId xmlns:a16="http://schemas.microsoft.com/office/drawing/2014/main" id="{487F2DAB-EF69-81C5-40C1-BEF5DE804451}"/>
              </a:ext>
            </a:extLst>
          </p:cNvPr>
          <p:cNvSpPr txBox="1"/>
          <p:nvPr/>
        </p:nvSpPr>
        <p:spPr>
          <a:xfrm>
            <a:off x="271463" y="2199025"/>
            <a:ext cx="11744325" cy="3970318"/>
          </a:xfrm>
          <a:prstGeom prst="rect">
            <a:avLst/>
          </a:prstGeom>
          <a:noFill/>
        </p:spPr>
        <p:txBody>
          <a:bodyPr wrap="square">
            <a:spAutoFit/>
          </a:bodyPr>
          <a:lstStyle/>
          <a:p>
            <a:pPr marL="285750" indent="-285750">
              <a:buFont typeface="Wingdings" panose="05000000000000000000" pitchFamily="2" charset="2"/>
              <a:buChar char="Ø"/>
            </a:pPr>
            <a:r>
              <a:rPr lang="en-US" dirty="0"/>
              <a:t>The super market is present in cities named Yangon, Naypyitaw, Mandalay which has branch named as A,B,C</a:t>
            </a:r>
          </a:p>
          <a:p>
            <a:pPr marL="285750" indent="-285750">
              <a:buFont typeface="Wingdings" panose="05000000000000000000" pitchFamily="2" charset="2"/>
              <a:buChar char="Ø"/>
            </a:pPr>
            <a:r>
              <a:rPr lang="en-US" dirty="0"/>
              <a:t>Mostly the payment is done through E wallet.</a:t>
            </a:r>
          </a:p>
          <a:p>
            <a:pPr marL="285750" indent="-285750">
              <a:buFont typeface="Wingdings" panose="05000000000000000000" pitchFamily="2" charset="2"/>
              <a:buChar char="Ø"/>
            </a:pPr>
            <a:r>
              <a:rPr lang="en-US" dirty="0"/>
              <a:t>The highest rating for the product line is Food and beverages and the less rating is for home and life  style.</a:t>
            </a:r>
          </a:p>
          <a:p>
            <a:pPr marL="285750" indent="-285750">
              <a:buFont typeface="Wingdings" panose="05000000000000000000" pitchFamily="2" charset="2"/>
              <a:buChar char="Ø"/>
            </a:pPr>
            <a:r>
              <a:rPr lang="en-US" dirty="0"/>
              <a:t>The highest quantity of the sales takes place in product line electronic accessories and lowest quantity of the sales takes place in product line health and beauty.</a:t>
            </a:r>
          </a:p>
          <a:p>
            <a:pPr marL="285750" indent="-285750">
              <a:buFont typeface="Wingdings" panose="05000000000000000000" pitchFamily="2" charset="2"/>
              <a:buChar char="Ø"/>
            </a:pPr>
            <a:r>
              <a:rPr lang="en-US" dirty="0"/>
              <a:t>The membership customer is known as member and has 10% discount for purchasing products.</a:t>
            </a:r>
          </a:p>
          <a:p>
            <a:pPr marL="285750" indent="-285750">
              <a:buFont typeface="Wingdings" panose="05000000000000000000" pitchFamily="2" charset="2"/>
              <a:buChar char="Ø"/>
            </a:pPr>
            <a:r>
              <a:rPr lang="en-US" dirty="0"/>
              <a:t>Food and beverages has highest tax and Health and beauty has lowest tax</a:t>
            </a:r>
          </a:p>
          <a:p>
            <a:pPr marL="285750" indent="-285750">
              <a:buFont typeface="Wingdings" panose="05000000000000000000" pitchFamily="2" charset="2"/>
              <a:buChar char="Ø"/>
            </a:pPr>
            <a:r>
              <a:rPr lang="en-US" dirty="0"/>
              <a:t>The super market located at the city Yangon has highest tax.</a:t>
            </a:r>
          </a:p>
          <a:p>
            <a:pPr marL="285750" indent="-285750">
              <a:buFont typeface="Wingdings" panose="05000000000000000000" pitchFamily="2" charset="2"/>
              <a:buChar char="Ø"/>
            </a:pPr>
            <a:r>
              <a:rPr lang="en-US" dirty="0"/>
              <a:t>More sales takes place between the time between Morning 10 AM and Night 8 PM.</a:t>
            </a:r>
          </a:p>
          <a:p>
            <a:pPr marL="285750" indent="-285750">
              <a:buFont typeface="Wingdings" panose="05000000000000000000" pitchFamily="2" charset="2"/>
              <a:buChar char="Ø"/>
            </a:pPr>
            <a:r>
              <a:rPr lang="en-US" dirty="0"/>
              <a:t>During January, February, March most amount of sales takes place.</a:t>
            </a:r>
          </a:p>
          <a:p>
            <a:pPr marL="285750" indent="-285750">
              <a:buFont typeface="Wingdings" panose="05000000000000000000" pitchFamily="2" charset="2"/>
              <a:buChar char="Ø"/>
            </a:pPr>
            <a:r>
              <a:rPr lang="en-US" dirty="0"/>
              <a:t>The female customers done more purchase than male customers.</a:t>
            </a:r>
          </a:p>
          <a:p>
            <a:pPr marL="285750" indent="-285750">
              <a:buFont typeface="Wingdings" panose="05000000000000000000" pitchFamily="2" charset="2"/>
              <a:buChar char="Ø"/>
            </a:pPr>
            <a:r>
              <a:rPr lang="en-US" dirty="0"/>
              <a:t>The highest cost of goods sold for product line fashion accessories is in the city Naypyitaw.</a:t>
            </a:r>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endParaRPr lang="en-IN" dirty="0"/>
          </a:p>
        </p:txBody>
      </p:sp>
    </p:spTree>
    <p:extLst>
      <p:ext uri="{BB962C8B-B14F-4D97-AF65-F5344CB8AC3E}">
        <p14:creationId xmlns:p14="http://schemas.microsoft.com/office/powerpoint/2010/main" val="21810166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85BC89FD-4D7A-0E54-5363-49548F4E7F41}"/>
              </a:ext>
            </a:extLst>
          </p:cNvPr>
          <p:cNvSpPr txBox="1">
            <a:spLocks/>
          </p:cNvSpPr>
          <p:nvPr/>
        </p:nvSpPr>
        <p:spPr>
          <a:xfrm>
            <a:off x="925830" y="3032233"/>
            <a:ext cx="10058400" cy="1450757"/>
          </a:xfrm>
          <a:prstGeom prst="rect">
            <a:avLst/>
          </a:prstGeom>
        </p:spPr>
        <p:txBody>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pPr algn="ctr"/>
            <a:r>
              <a:rPr lang="en-IN" b="1" dirty="0"/>
              <a:t>THANK YOU</a:t>
            </a:r>
          </a:p>
        </p:txBody>
      </p:sp>
    </p:spTree>
    <p:extLst>
      <p:ext uri="{BB962C8B-B14F-4D97-AF65-F5344CB8AC3E}">
        <p14:creationId xmlns:p14="http://schemas.microsoft.com/office/powerpoint/2010/main" val="6390711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2E2DE2B-94A3-E0E3-A29C-E06DF0D5EC16}"/>
              </a:ext>
            </a:extLst>
          </p:cNvPr>
          <p:cNvPicPr>
            <a:picLocks noChangeAspect="1"/>
          </p:cNvPicPr>
          <p:nvPr/>
        </p:nvPicPr>
        <p:blipFill>
          <a:blip r:embed="rId2"/>
          <a:srcRect l="20237" t="19737" r="34405" b="38527"/>
          <a:stretch/>
        </p:blipFill>
        <p:spPr>
          <a:xfrm>
            <a:off x="1190171" y="729170"/>
            <a:ext cx="5529943" cy="2946400"/>
          </a:xfrm>
          <a:prstGeom prst="rect">
            <a:avLst/>
          </a:prstGeom>
        </p:spPr>
      </p:pic>
      <p:sp>
        <p:nvSpPr>
          <p:cNvPr id="4" name="TextBox 3">
            <a:extLst>
              <a:ext uri="{FF2B5EF4-FFF2-40B4-BE49-F238E27FC236}">
                <a16:creationId xmlns:a16="http://schemas.microsoft.com/office/drawing/2014/main" id="{DD68792B-4725-CA5D-E7C2-75603BEE2B64}"/>
              </a:ext>
            </a:extLst>
          </p:cNvPr>
          <p:cNvSpPr txBox="1"/>
          <p:nvPr/>
        </p:nvSpPr>
        <p:spPr>
          <a:xfrm>
            <a:off x="1190171" y="233393"/>
            <a:ext cx="6098240" cy="369332"/>
          </a:xfrm>
          <a:prstGeom prst="rect">
            <a:avLst/>
          </a:prstGeom>
          <a:noFill/>
        </p:spPr>
        <p:txBody>
          <a:bodyPr wrap="square">
            <a:spAutoFit/>
          </a:bodyPr>
          <a:lstStyle/>
          <a:p>
            <a:r>
              <a:rPr lang="en-IN" b="1" dirty="0"/>
              <a:t>Checking whether there is NULL values</a:t>
            </a:r>
          </a:p>
        </p:txBody>
      </p:sp>
      <p:pic>
        <p:nvPicPr>
          <p:cNvPr id="5" name="Picture 4">
            <a:extLst>
              <a:ext uri="{FF2B5EF4-FFF2-40B4-BE49-F238E27FC236}">
                <a16:creationId xmlns:a16="http://schemas.microsoft.com/office/drawing/2014/main" id="{932AA16A-A3A9-9F3E-E157-26B19190A1E3}"/>
              </a:ext>
            </a:extLst>
          </p:cNvPr>
          <p:cNvPicPr>
            <a:picLocks noChangeAspect="1"/>
          </p:cNvPicPr>
          <p:nvPr/>
        </p:nvPicPr>
        <p:blipFill>
          <a:blip r:embed="rId3"/>
          <a:srcRect l="19219" t="30615" r="18671" b="42860"/>
          <a:stretch/>
        </p:blipFill>
        <p:spPr>
          <a:xfrm>
            <a:off x="1042988" y="4437081"/>
            <a:ext cx="7572375" cy="1818194"/>
          </a:xfrm>
          <a:prstGeom prst="rect">
            <a:avLst/>
          </a:prstGeom>
        </p:spPr>
      </p:pic>
      <p:sp>
        <p:nvSpPr>
          <p:cNvPr id="6" name="TextBox 5">
            <a:extLst>
              <a:ext uri="{FF2B5EF4-FFF2-40B4-BE49-F238E27FC236}">
                <a16:creationId xmlns:a16="http://schemas.microsoft.com/office/drawing/2014/main" id="{917173FC-BEA3-3F9B-ED56-6F723DA8C725}"/>
              </a:ext>
            </a:extLst>
          </p:cNvPr>
          <p:cNvSpPr txBox="1"/>
          <p:nvPr/>
        </p:nvSpPr>
        <p:spPr>
          <a:xfrm>
            <a:off x="1081088" y="4067749"/>
            <a:ext cx="6098240" cy="369332"/>
          </a:xfrm>
          <a:prstGeom prst="rect">
            <a:avLst/>
          </a:prstGeom>
          <a:noFill/>
        </p:spPr>
        <p:txBody>
          <a:bodyPr wrap="square">
            <a:spAutoFit/>
          </a:bodyPr>
          <a:lstStyle/>
          <a:p>
            <a:r>
              <a:rPr lang="en-IN" b="1" dirty="0"/>
              <a:t>Checking Outliers</a:t>
            </a:r>
          </a:p>
        </p:txBody>
      </p:sp>
    </p:spTree>
    <p:extLst>
      <p:ext uri="{BB962C8B-B14F-4D97-AF65-F5344CB8AC3E}">
        <p14:creationId xmlns:p14="http://schemas.microsoft.com/office/powerpoint/2010/main" val="37980235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172B9ED-451A-AF81-9DB0-7C47C9DE6036}"/>
              </a:ext>
            </a:extLst>
          </p:cNvPr>
          <p:cNvSpPr txBox="1"/>
          <p:nvPr/>
        </p:nvSpPr>
        <p:spPr>
          <a:xfrm>
            <a:off x="381000" y="688926"/>
            <a:ext cx="11430000" cy="1077218"/>
          </a:xfrm>
          <a:prstGeom prst="rect">
            <a:avLst/>
          </a:prstGeom>
          <a:noFill/>
        </p:spPr>
        <p:txBody>
          <a:bodyPr wrap="square">
            <a:spAutoFit/>
          </a:bodyPr>
          <a:lstStyle/>
          <a:p>
            <a:r>
              <a:rPr lang="en-US" sz="1600" dirty="0"/>
              <a:t>After the cleaning process, the dataset was prepared for efficient analysis, with minimal noise and enhanced data integrity. This clean and structured data allowed for accurate, insightful multivariate analysis, supporting reliable decision-making and reporting .This clean dataset is now ideal for further exploratory analysis, visualization, and modeling, ensuring meaningful and accurate insights from the SQL EDA.</a:t>
            </a:r>
          </a:p>
        </p:txBody>
      </p:sp>
      <p:sp>
        <p:nvSpPr>
          <p:cNvPr id="4" name="TextBox 3">
            <a:extLst>
              <a:ext uri="{FF2B5EF4-FFF2-40B4-BE49-F238E27FC236}">
                <a16:creationId xmlns:a16="http://schemas.microsoft.com/office/drawing/2014/main" id="{B5AE5B59-17C2-440F-307E-28299E0EA956}"/>
              </a:ext>
            </a:extLst>
          </p:cNvPr>
          <p:cNvSpPr txBox="1"/>
          <p:nvPr/>
        </p:nvSpPr>
        <p:spPr>
          <a:xfrm>
            <a:off x="381000" y="319594"/>
            <a:ext cx="6098240" cy="369332"/>
          </a:xfrm>
          <a:prstGeom prst="rect">
            <a:avLst/>
          </a:prstGeom>
          <a:noFill/>
        </p:spPr>
        <p:txBody>
          <a:bodyPr wrap="square">
            <a:spAutoFit/>
          </a:bodyPr>
          <a:lstStyle/>
          <a:p>
            <a:r>
              <a:rPr lang="en-IN" b="1" dirty="0"/>
              <a:t>Result after cleaning</a:t>
            </a:r>
          </a:p>
        </p:txBody>
      </p:sp>
      <p:sp>
        <p:nvSpPr>
          <p:cNvPr id="8" name="TextBox 7">
            <a:extLst>
              <a:ext uri="{FF2B5EF4-FFF2-40B4-BE49-F238E27FC236}">
                <a16:creationId xmlns:a16="http://schemas.microsoft.com/office/drawing/2014/main" id="{3DC77B45-1E06-B92B-0213-6F570A9F1A89}"/>
              </a:ext>
            </a:extLst>
          </p:cNvPr>
          <p:cNvSpPr txBox="1"/>
          <p:nvPr/>
        </p:nvSpPr>
        <p:spPr>
          <a:xfrm>
            <a:off x="489347" y="2006680"/>
            <a:ext cx="11540728" cy="3354765"/>
          </a:xfrm>
          <a:prstGeom prst="rect">
            <a:avLst/>
          </a:prstGeom>
          <a:noFill/>
        </p:spPr>
        <p:txBody>
          <a:bodyPr wrap="square">
            <a:spAutoFit/>
          </a:bodyPr>
          <a:lstStyle/>
          <a:p>
            <a:pPr marL="285750" indent="-285750">
              <a:buFont typeface="Wingdings" panose="05000000000000000000" pitchFamily="2" charset="2"/>
              <a:buChar char="§"/>
            </a:pPr>
            <a:r>
              <a:rPr lang="en-US" sz="1600" dirty="0"/>
              <a:t>Checked whether there is any missing values.</a:t>
            </a:r>
          </a:p>
          <a:p>
            <a:pPr marL="285750" indent="-285750">
              <a:buFont typeface="Wingdings" panose="05000000000000000000" pitchFamily="2" charset="2"/>
              <a:buChar char="§"/>
            </a:pPr>
            <a:r>
              <a:rPr lang="en-US" sz="1600" dirty="0"/>
              <a:t>Handled Duplicate values.</a:t>
            </a:r>
          </a:p>
          <a:p>
            <a:pPr marL="285750" indent="-285750">
              <a:buFont typeface="Wingdings" panose="05000000000000000000" pitchFamily="2" charset="2"/>
              <a:buChar char="§"/>
            </a:pPr>
            <a:r>
              <a:rPr lang="en-US" sz="1600" dirty="0"/>
              <a:t>Fields such as dates, product names, and payment methods may have inconsistent formats ,converted into consistent format</a:t>
            </a:r>
          </a:p>
          <a:p>
            <a:pPr marL="285750" indent="-285750">
              <a:buFont typeface="Wingdings" panose="05000000000000000000" pitchFamily="2" charset="2"/>
              <a:buChar char="§"/>
            </a:pPr>
            <a:r>
              <a:rPr lang="en-US" sz="1600" dirty="0"/>
              <a:t>Standardize formats across all records by converting them into a consistent style (e.g., YYYY-MM-DD for dates).</a:t>
            </a:r>
          </a:p>
          <a:p>
            <a:pPr marL="285750" indent="-285750">
              <a:buFont typeface="Wingdings" panose="05000000000000000000" pitchFamily="2" charset="2"/>
              <a:buChar char="§"/>
            </a:pPr>
            <a:r>
              <a:rPr lang="en-US" sz="1600" dirty="0"/>
              <a:t> Extreme values may exist in numeric fields (e.g., gross product, quantity) due to data entry errors or genuine anomalies. It was identified and corrected into normal format.</a:t>
            </a:r>
          </a:p>
          <a:p>
            <a:pPr marL="285750" indent="-285750">
              <a:buFont typeface="Wingdings" panose="05000000000000000000" pitchFamily="2" charset="2"/>
              <a:buChar char="§"/>
            </a:pPr>
            <a:r>
              <a:rPr lang="en-US" sz="1600" dirty="0"/>
              <a:t>Converted data types to their appropriate formats (e.g., converting text to time or dates in the column time ,date).</a:t>
            </a:r>
          </a:p>
          <a:p>
            <a:pPr marL="285750" indent="-285750">
              <a:buFont typeface="Wingdings" panose="05000000000000000000" pitchFamily="2" charset="2"/>
              <a:buChar char="§"/>
            </a:pPr>
            <a:r>
              <a:rPr lang="en-US" sz="1600" dirty="0"/>
              <a:t>Renamed the column to access the column easily.</a:t>
            </a:r>
          </a:p>
          <a:p>
            <a:pPr marL="285750" indent="-285750">
              <a:buFont typeface="Wingdings" panose="05000000000000000000" pitchFamily="2" charset="2"/>
              <a:buChar char="§"/>
            </a:pPr>
            <a:r>
              <a:rPr lang="en-US" sz="1600" dirty="0"/>
              <a:t>Ensured proper alignment during data integration, establishing clear data governance rules.</a:t>
            </a:r>
          </a:p>
          <a:p>
            <a:pPr marL="285750" indent="-285750">
              <a:buFont typeface="Wingdings" panose="05000000000000000000" pitchFamily="2" charset="2"/>
              <a:buChar char="§"/>
            </a:pPr>
            <a:r>
              <a:rPr lang="en-US" sz="1600" dirty="0"/>
              <a:t>Assessed the relevance of each data field and decide whether to retain, modify, or remove them.</a:t>
            </a:r>
          </a:p>
          <a:p>
            <a:pPr marL="285750" indent="-285750">
              <a:buFont typeface="Wingdings" panose="05000000000000000000" pitchFamily="2" charset="2"/>
              <a:buChar char="§"/>
            </a:pPr>
            <a:r>
              <a:rPr lang="en-US" sz="1600" dirty="0"/>
              <a:t>Clarified ambiguous entries through additional data collection or by consulting stakeholders to confirm intended meanings.</a:t>
            </a:r>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endParaRPr lang="en-IN" dirty="0"/>
          </a:p>
        </p:txBody>
      </p:sp>
      <p:sp>
        <p:nvSpPr>
          <p:cNvPr id="10" name="TextBox 9">
            <a:extLst>
              <a:ext uri="{FF2B5EF4-FFF2-40B4-BE49-F238E27FC236}">
                <a16:creationId xmlns:a16="http://schemas.microsoft.com/office/drawing/2014/main" id="{AA0C7C06-83B5-0046-85DB-840F3F81ED7C}"/>
              </a:ext>
            </a:extLst>
          </p:cNvPr>
          <p:cNvSpPr txBox="1"/>
          <p:nvPr/>
        </p:nvSpPr>
        <p:spPr>
          <a:xfrm>
            <a:off x="544711" y="5099834"/>
            <a:ext cx="11430000" cy="584775"/>
          </a:xfrm>
          <a:prstGeom prst="rect">
            <a:avLst/>
          </a:prstGeom>
          <a:noFill/>
        </p:spPr>
        <p:txBody>
          <a:bodyPr wrap="square">
            <a:spAutoFit/>
          </a:bodyPr>
          <a:lstStyle/>
          <a:p>
            <a:r>
              <a:rPr lang="en-US" sz="1600" dirty="0"/>
              <a:t>Effective data cleaning in a supermarket dataset requires thorough attention to these challenges. By anticipating and addressing these issues</a:t>
            </a:r>
            <a:endParaRPr lang="en-IN" sz="1600" dirty="0"/>
          </a:p>
        </p:txBody>
      </p:sp>
    </p:spTree>
    <p:extLst>
      <p:ext uri="{BB962C8B-B14F-4D97-AF65-F5344CB8AC3E}">
        <p14:creationId xmlns:p14="http://schemas.microsoft.com/office/powerpoint/2010/main" val="7831347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B9351A3-D7F3-6A11-9257-0A9B9A91016A}"/>
              </a:ext>
            </a:extLst>
          </p:cNvPr>
          <p:cNvSpPr txBox="1"/>
          <p:nvPr/>
        </p:nvSpPr>
        <p:spPr>
          <a:xfrm>
            <a:off x="381000" y="319594"/>
            <a:ext cx="6098240" cy="369332"/>
          </a:xfrm>
          <a:prstGeom prst="rect">
            <a:avLst/>
          </a:prstGeom>
          <a:noFill/>
        </p:spPr>
        <p:txBody>
          <a:bodyPr wrap="square">
            <a:spAutoFit/>
          </a:bodyPr>
          <a:lstStyle/>
          <a:p>
            <a:r>
              <a:rPr lang="en-IN" b="1" dirty="0"/>
              <a:t>Feature Engineering</a:t>
            </a:r>
          </a:p>
        </p:txBody>
      </p:sp>
      <p:sp>
        <p:nvSpPr>
          <p:cNvPr id="4" name="TextBox 3">
            <a:extLst>
              <a:ext uri="{FF2B5EF4-FFF2-40B4-BE49-F238E27FC236}">
                <a16:creationId xmlns:a16="http://schemas.microsoft.com/office/drawing/2014/main" id="{EA853738-58FC-B374-47C7-CAA99508ED52}"/>
              </a:ext>
            </a:extLst>
          </p:cNvPr>
          <p:cNvSpPr txBox="1"/>
          <p:nvPr/>
        </p:nvSpPr>
        <p:spPr>
          <a:xfrm>
            <a:off x="385622" y="800011"/>
            <a:ext cx="11573016" cy="584775"/>
          </a:xfrm>
          <a:prstGeom prst="rect">
            <a:avLst/>
          </a:prstGeom>
          <a:noFill/>
        </p:spPr>
        <p:txBody>
          <a:bodyPr wrap="square">
            <a:spAutoFit/>
          </a:bodyPr>
          <a:lstStyle/>
          <a:p>
            <a:r>
              <a:rPr lang="en-US" sz="1600" dirty="0"/>
              <a:t>Feature engineering is the process of creating new features or transforming existing features to improve model performance or reveal additional insights in exploratory data analysis (EDA).</a:t>
            </a:r>
            <a:endParaRPr lang="en-IN" sz="1600" dirty="0"/>
          </a:p>
        </p:txBody>
      </p:sp>
      <p:sp>
        <p:nvSpPr>
          <p:cNvPr id="6" name="TextBox 5">
            <a:extLst>
              <a:ext uri="{FF2B5EF4-FFF2-40B4-BE49-F238E27FC236}">
                <a16:creationId xmlns:a16="http://schemas.microsoft.com/office/drawing/2014/main" id="{4CE27522-5851-17AF-BD25-E817377D7105}"/>
              </a:ext>
            </a:extLst>
          </p:cNvPr>
          <p:cNvSpPr txBox="1"/>
          <p:nvPr/>
        </p:nvSpPr>
        <p:spPr>
          <a:xfrm>
            <a:off x="385621" y="1495871"/>
            <a:ext cx="8286891" cy="338554"/>
          </a:xfrm>
          <a:prstGeom prst="rect">
            <a:avLst/>
          </a:prstGeom>
          <a:noFill/>
        </p:spPr>
        <p:txBody>
          <a:bodyPr wrap="square">
            <a:spAutoFit/>
          </a:bodyPr>
          <a:lstStyle/>
          <a:p>
            <a:r>
              <a:rPr lang="en-IN" sz="1600" dirty="0">
                <a:solidFill>
                  <a:srgbClr val="0070C0"/>
                </a:solidFill>
              </a:rPr>
              <a:t>alter table supermarket add column </a:t>
            </a:r>
            <a:r>
              <a:rPr lang="en-IN" sz="1600" dirty="0" err="1">
                <a:solidFill>
                  <a:srgbClr val="0070C0"/>
                </a:solidFill>
              </a:rPr>
              <a:t>revenue_per_item</a:t>
            </a:r>
            <a:r>
              <a:rPr lang="en-IN" sz="1600" dirty="0">
                <a:solidFill>
                  <a:srgbClr val="0070C0"/>
                </a:solidFill>
              </a:rPr>
              <a:t> float;</a:t>
            </a:r>
          </a:p>
        </p:txBody>
      </p:sp>
      <p:sp>
        <p:nvSpPr>
          <p:cNvPr id="8" name="TextBox 7">
            <a:extLst>
              <a:ext uri="{FF2B5EF4-FFF2-40B4-BE49-F238E27FC236}">
                <a16:creationId xmlns:a16="http://schemas.microsoft.com/office/drawing/2014/main" id="{55E3C966-1344-59BD-6211-0D3097FD7FDE}"/>
              </a:ext>
            </a:extLst>
          </p:cNvPr>
          <p:cNvSpPr txBox="1"/>
          <p:nvPr/>
        </p:nvSpPr>
        <p:spPr>
          <a:xfrm>
            <a:off x="381000" y="1834425"/>
            <a:ext cx="6093618" cy="338554"/>
          </a:xfrm>
          <a:prstGeom prst="rect">
            <a:avLst/>
          </a:prstGeom>
          <a:noFill/>
        </p:spPr>
        <p:txBody>
          <a:bodyPr wrap="square">
            <a:spAutoFit/>
          </a:bodyPr>
          <a:lstStyle/>
          <a:p>
            <a:r>
              <a:rPr lang="en-IN" sz="1600" dirty="0">
                <a:solidFill>
                  <a:srgbClr val="0070C0"/>
                </a:solidFill>
              </a:rPr>
              <a:t>update supermarket set </a:t>
            </a:r>
            <a:r>
              <a:rPr lang="en-IN" sz="1600" dirty="0" err="1">
                <a:solidFill>
                  <a:srgbClr val="0070C0"/>
                </a:solidFill>
              </a:rPr>
              <a:t>revenue_per_item</a:t>
            </a:r>
            <a:r>
              <a:rPr lang="en-IN" sz="1600" dirty="0">
                <a:solidFill>
                  <a:srgbClr val="0070C0"/>
                </a:solidFill>
              </a:rPr>
              <a:t> = total / quantity;</a:t>
            </a:r>
          </a:p>
        </p:txBody>
      </p:sp>
      <p:pic>
        <p:nvPicPr>
          <p:cNvPr id="10" name="Picture 9">
            <a:extLst>
              <a:ext uri="{FF2B5EF4-FFF2-40B4-BE49-F238E27FC236}">
                <a16:creationId xmlns:a16="http://schemas.microsoft.com/office/drawing/2014/main" id="{152276F9-AA4B-4879-E498-314E2621A091}"/>
              </a:ext>
            </a:extLst>
          </p:cNvPr>
          <p:cNvPicPr>
            <a:picLocks noChangeAspect="1"/>
          </p:cNvPicPr>
          <p:nvPr/>
        </p:nvPicPr>
        <p:blipFill>
          <a:blip r:embed="rId2"/>
          <a:srcRect l="16875" t="39995" r="74453" b="13316"/>
          <a:stretch/>
        </p:blipFill>
        <p:spPr>
          <a:xfrm>
            <a:off x="585787" y="2733703"/>
            <a:ext cx="1057275" cy="3200400"/>
          </a:xfrm>
          <a:prstGeom prst="rect">
            <a:avLst/>
          </a:prstGeom>
        </p:spPr>
      </p:pic>
      <p:sp>
        <p:nvSpPr>
          <p:cNvPr id="12" name="TextBox 11">
            <a:extLst>
              <a:ext uri="{FF2B5EF4-FFF2-40B4-BE49-F238E27FC236}">
                <a16:creationId xmlns:a16="http://schemas.microsoft.com/office/drawing/2014/main" id="{3EFFB152-F87F-AF80-D1C9-A3A5E11EFDB6}"/>
              </a:ext>
            </a:extLst>
          </p:cNvPr>
          <p:cNvSpPr txBox="1"/>
          <p:nvPr/>
        </p:nvSpPr>
        <p:spPr>
          <a:xfrm>
            <a:off x="380927" y="2284064"/>
            <a:ext cx="9706047" cy="338554"/>
          </a:xfrm>
          <a:prstGeom prst="rect">
            <a:avLst/>
          </a:prstGeom>
          <a:noFill/>
        </p:spPr>
        <p:txBody>
          <a:bodyPr wrap="square">
            <a:spAutoFit/>
          </a:bodyPr>
          <a:lstStyle/>
          <a:p>
            <a:r>
              <a:rPr lang="en-US" sz="1600" dirty="0"/>
              <a:t>Revenue is the total amount of money a business earns from selling its products or services.</a:t>
            </a:r>
            <a:endParaRPr lang="en-IN" sz="1600" dirty="0"/>
          </a:p>
        </p:txBody>
      </p:sp>
    </p:spTree>
    <p:extLst>
      <p:ext uri="{BB962C8B-B14F-4D97-AF65-F5344CB8AC3E}">
        <p14:creationId xmlns:p14="http://schemas.microsoft.com/office/powerpoint/2010/main" val="19603565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9258914-87B9-92DD-9DFE-80F2A1992990}"/>
              </a:ext>
            </a:extLst>
          </p:cNvPr>
          <p:cNvSpPr txBox="1"/>
          <p:nvPr/>
        </p:nvSpPr>
        <p:spPr>
          <a:xfrm>
            <a:off x="610789" y="103286"/>
            <a:ext cx="6093618" cy="1323439"/>
          </a:xfrm>
          <a:prstGeom prst="rect">
            <a:avLst/>
          </a:prstGeom>
          <a:noFill/>
        </p:spPr>
        <p:txBody>
          <a:bodyPr wrap="square">
            <a:spAutoFit/>
          </a:bodyPr>
          <a:lstStyle/>
          <a:p>
            <a:r>
              <a:rPr lang="en-IN" sz="1600" dirty="0">
                <a:solidFill>
                  <a:srgbClr val="0070C0"/>
                </a:solidFill>
              </a:rPr>
              <a:t>alter table supermarket add column </a:t>
            </a:r>
            <a:r>
              <a:rPr lang="en-IN" sz="1600" dirty="0" err="1">
                <a:solidFill>
                  <a:srgbClr val="0070C0"/>
                </a:solidFill>
              </a:rPr>
              <a:t>discount_percentage</a:t>
            </a:r>
            <a:r>
              <a:rPr lang="en-IN" sz="1600" dirty="0">
                <a:solidFill>
                  <a:srgbClr val="0070C0"/>
                </a:solidFill>
              </a:rPr>
              <a:t> FLOAT;</a:t>
            </a:r>
          </a:p>
          <a:p>
            <a:r>
              <a:rPr lang="en-IN" sz="1600" dirty="0">
                <a:solidFill>
                  <a:srgbClr val="0070C0"/>
                </a:solidFill>
              </a:rPr>
              <a:t>UPDATE </a:t>
            </a:r>
            <a:r>
              <a:rPr lang="en-IN" sz="1600" dirty="0" err="1">
                <a:solidFill>
                  <a:srgbClr val="0070C0"/>
                </a:solidFill>
              </a:rPr>
              <a:t>supermarketSET</a:t>
            </a:r>
            <a:r>
              <a:rPr lang="en-IN" sz="1600" dirty="0">
                <a:solidFill>
                  <a:srgbClr val="0070C0"/>
                </a:solidFill>
              </a:rPr>
              <a:t> </a:t>
            </a:r>
            <a:r>
              <a:rPr lang="en-IN" sz="1600" dirty="0" err="1">
                <a:solidFill>
                  <a:srgbClr val="0070C0"/>
                </a:solidFill>
              </a:rPr>
              <a:t>discount_percentage</a:t>
            </a:r>
            <a:r>
              <a:rPr lang="en-IN" sz="1600" dirty="0">
                <a:solidFill>
                  <a:srgbClr val="0070C0"/>
                </a:solidFill>
              </a:rPr>
              <a:t> =     CASE         WHEN </a:t>
            </a:r>
            <a:r>
              <a:rPr lang="en-IN" sz="1600" dirty="0" err="1">
                <a:solidFill>
                  <a:srgbClr val="0070C0"/>
                </a:solidFill>
              </a:rPr>
              <a:t>customer_type</a:t>
            </a:r>
            <a:r>
              <a:rPr lang="en-IN" sz="1600" dirty="0">
                <a:solidFill>
                  <a:srgbClr val="0070C0"/>
                </a:solidFill>
              </a:rPr>
              <a:t> = 'Member' THEN ((</a:t>
            </a:r>
            <a:r>
              <a:rPr lang="en-IN" sz="1600" dirty="0" err="1">
                <a:solidFill>
                  <a:srgbClr val="0070C0"/>
                </a:solidFill>
              </a:rPr>
              <a:t>original_price</a:t>
            </a:r>
            <a:r>
              <a:rPr lang="en-IN" sz="1600" dirty="0">
                <a:solidFill>
                  <a:srgbClr val="0070C0"/>
                </a:solidFill>
              </a:rPr>
              <a:t> - </a:t>
            </a:r>
            <a:r>
              <a:rPr lang="en-IN" sz="1600" dirty="0" err="1">
                <a:solidFill>
                  <a:srgbClr val="0070C0"/>
                </a:solidFill>
              </a:rPr>
              <a:t>unit_price</a:t>
            </a:r>
            <a:r>
              <a:rPr lang="en-IN" sz="1600" dirty="0">
                <a:solidFill>
                  <a:srgbClr val="0070C0"/>
                </a:solidFill>
              </a:rPr>
              <a:t>) / </a:t>
            </a:r>
            <a:r>
              <a:rPr lang="en-IN" sz="1600" dirty="0" err="1">
                <a:solidFill>
                  <a:srgbClr val="0070C0"/>
                </a:solidFill>
              </a:rPr>
              <a:t>original_price</a:t>
            </a:r>
            <a:r>
              <a:rPr lang="en-IN" sz="1600" dirty="0">
                <a:solidFill>
                  <a:srgbClr val="0070C0"/>
                </a:solidFill>
              </a:rPr>
              <a:t>) * 100        ELSE 0    END; #the members are given 10% discount others have no discount</a:t>
            </a:r>
          </a:p>
        </p:txBody>
      </p:sp>
      <p:sp>
        <p:nvSpPr>
          <p:cNvPr id="13" name="TextBox 12">
            <a:extLst>
              <a:ext uri="{FF2B5EF4-FFF2-40B4-BE49-F238E27FC236}">
                <a16:creationId xmlns:a16="http://schemas.microsoft.com/office/drawing/2014/main" id="{A147F72A-AA11-FC63-BF88-D82B5333E8DB}"/>
              </a:ext>
            </a:extLst>
          </p:cNvPr>
          <p:cNvSpPr txBox="1"/>
          <p:nvPr/>
        </p:nvSpPr>
        <p:spPr>
          <a:xfrm>
            <a:off x="610789" y="1458366"/>
            <a:ext cx="11219262" cy="646331"/>
          </a:xfrm>
          <a:prstGeom prst="rect">
            <a:avLst/>
          </a:prstGeom>
          <a:noFill/>
        </p:spPr>
        <p:txBody>
          <a:bodyPr wrap="square">
            <a:spAutoFit/>
          </a:bodyPr>
          <a:lstStyle/>
          <a:p>
            <a:r>
              <a:rPr lang="en-US" dirty="0"/>
              <a:t>The member is the customer who has membership of the supermarket and is given 10% discount and normal customer has no discount.</a:t>
            </a:r>
          </a:p>
        </p:txBody>
      </p:sp>
      <p:sp>
        <p:nvSpPr>
          <p:cNvPr id="15" name="TextBox 14">
            <a:extLst>
              <a:ext uri="{FF2B5EF4-FFF2-40B4-BE49-F238E27FC236}">
                <a16:creationId xmlns:a16="http://schemas.microsoft.com/office/drawing/2014/main" id="{CECF4E6A-F54E-9A98-497A-4B0704989385}"/>
              </a:ext>
            </a:extLst>
          </p:cNvPr>
          <p:cNvSpPr txBox="1"/>
          <p:nvPr/>
        </p:nvSpPr>
        <p:spPr>
          <a:xfrm>
            <a:off x="610789" y="2247543"/>
            <a:ext cx="6093618" cy="584775"/>
          </a:xfrm>
          <a:prstGeom prst="rect">
            <a:avLst/>
          </a:prstGeom>
          <a:noFill/>
        </p:spPr>
        <p:txBody>
          <a:bodyPr wrap="square">
            <a:spAutoFit/>
          </a:bodyPr>
          <a:lstStyle/>
          <a:p>
            <a:r>
              <a:rPr lang="en-US" sz="1600" dirty="0">
                <a:solidFill>
                  <a:srgbClr val="0070C0"/>
                </a:solidFill>
              </a:rPr>
              <a:t>alter table supermarket add column </a:t>
            </a:r>
            <a:r>
              <a:rPr lang="en-US" sz="1600" dirty="0" err="1">
                <a:solidFill>
                  <a:srgbClr val="0070C0"/>
                </a:solidFill>
              </a:rPr>
              <a:t>original_price</a:t>
            </a:r>
            <a:r>
              <a:rPr lang="en-US" sz="1600" dirty="0">
                <a:solidFill>
                  <a:srgbClr val="0070C0"/>
                </a:solidFill>
              </a:rPr>
              <a:t> FLOAT;</a:t>
            </a:r>
          </a:p>
          <a:p>
            <a:r>
              <a:rPr lang="en-US" sz="1600" dirty="0">
                <a:solidFill>
                  <a:srgbClr val="0070C0"/>
                </a:solidFill>
              </a:rPr>
              <a:t>update supermarket set </a:t>
            </a:r>
            <a:r>
              <a:rPr lang="en-US" sz="1600" dirty="0" err="1">
                <a:solidFill>
                  <a:srgbClr val="0070C0"/>
                </a:solidFill>
              </a:rPr>
              <a:t>original_price</a:t>
            </a:r>
            <a:r>
              <a:rPr lang="en-US" sz="1600" dirty="0">
                <a:solidFill>
                  <a:srgbClr val="0070C0"/>
                </a:solidFill>
              </a:rPr>
              <a:t> = </a:t>
            </a:r>
            <a:r>
              <a:rPr lang="en-US" sz="1600" dirty="0" err="1">
                <a:solidFill>
                  <a:srgbClr val="0070C0"/>
                </a:solidFill>
              </a:rPr>
              <a:t>unit_price</a:t>
            </a:r>
            <a:r>
              <a:rPr lang="en-US" sz="1600" dirty="0">
                <a:solidFill>
                  <a:srgbClr val="0070C0"/>
                </a:solidFill>
              </a:rPr>
              <a:t> / (1 - 0.1);</a:t>
            </a:r>
            <a:endParaRPr lang="en-IN" sz="1600" dirty="0">
              <a:solidFill>
                <a:srgbClr val="0070C0"/>
              </a:solidFill>
            </a:endParaRPr>
          </a:p>
        </p:txBody>
      </p:sp>
      <p:pic>
        <p:nvPicPr>
          <p:cNvPr id="17" name="Picture 16">
            <a:extLst>
              <a:ext uri="{FF2B5EF4-FFF2-40B4-BE49-F238E27FC236}">
                <a16:creationId xmlns:a16="http://schemas.microsoft.com/office/drawing/2014/main" id="{D6E0F344-9659-60AD-2530-B7C96A8FC797}"/>
              </a:ext>
            </a:extLst>
          </p:cNvPr>
          <p:cNvPicPr>
            <a:picLocks noChangeAspect="1"/>
          </p:cNvPicPr>
          <p:nvPr/>
        </p:nvPicPr>
        <p:blipFill>
          <a:blip r:embed="rId2"/>
          <a:srcRect l="57539" t="39788" r="33672" b="14774"/>
          <a:stretch/>
        </p:blipFill>
        <p:spPr>
          <a:xfrm>
            <a:off x="800101" y="2975164"/>
            <a:ext cx="1071562" cy="3114675"/>
          </a:xfrm>
          <a:prstGeom prst="rect">
            <a:avLst/>
          </a:prstGeom>
        </p:spPr>
      </p:pic>
      <p:pic>
        <p:nvPicPr>
          <p:cNvPr id="19" name="Picture 18">
            <a:extLst>
              <a:ext uri="{FF2B5EF4-FFF2-40B4-BE49-F238E27FC236}">
                <a16:creationId xmlns:a16="http://schemas.microsoft.com/office/drawing/2014/main" id="{E4FF5313-52A0-A6F9-A242-8D492297B080}"/>
              </a:ext>
            </a:extLst>
          </p:cNvPr>
          <p:cNvPicPr>
            <a:picLocks noChangeAspect="1"/>
          </p:cNvPicPr>
          <p:nvPr/>
        </p:nvPicPr>
        <p:blipFill>
          <a:blip r:embed="rId2"/>
          <a:srcRect l="65670" t="39788" r="27382" b="14774"/>
          <a:stretch/>
        </p:blipFill>
        <p:spPr>
          <a:xfrm>
            <a:off x="2246711" y="2975164"/>
            <a:ext cx="885825" cy="3114676"/>
          </a:xfrm>
          <a:prstGeom prst="rect">
            <a:avLst/>
          </a:prstGeom>
        </p:spPr>
      </p:pic>
    </p:spTree>
    <p:extLst>
      <p:ext uri="{BB962C8B-B14F-4D97-AF65-F5344CB8AC3E}">
        <p14:creationId xmlns:p14="http://schemas.microsoft.com/office/powerpoint/2010/main" val="13427400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2288FDC-A491-338E-38AE-514CE6562255}"/>
              </a:ext>
            </a:extLst>
          </p:cNvPr>
          <p:cNvPicPr>
            <a:picLocks noChangeAspect="1"/>
          </p:cNvPicPr>
          <p:nvPr/>
        </p:nvPicPr>
        <p:blipFill>
          <a:blip r:embed="rId2"/>
          <a:srcRect l="71485" t="39788" r="22657" b="15007"/>
          <a:stretch/>
        </p:blipFill>
        <p:spPr>
          <a:xfrm>
            <a:off x="4007646" y="1010067"/>
            <a:ext cx="714374" cy="2290346"/>
          </a:xfrm>
          <a:prstGeom prst="rect">
            <a:avLst/>
          </a:prstGeom>
        </p:spPr>
      </p:pic>
      <p:sp>
        <p:nvSpPr>
          <p:cNvPr id="5" name="TextBox 4">
            <a:extLst>
              <a:ext uri="{FF2B5EF4-FFF2-40B4-BE49-F238E27FC236}">
                <a16:creationId xmlns:a16="http://schemas.microsoft.com/office/drawing/2014/main" id="{69407DD6-973D-75E7-CD92-F4091FA55BA7}"/>
              </a:ext>
            </a:extLst>
          </p:cNvPr>
          <p:cNvSpPr txBox="1"/>
          <p:nvPr/>
        </p:nvSpPr>
        <p:spPr>
          <a:xfrm>
            <a:off x="617935" y="157698"/>
            <a:ext cx="6093618" cy="1077218"/>
          </a:xfrm>
          <a:prstGeom prst="rect">
            <a:avLst/>
          </a:prstGeom>
          <a:noFill/>
        </p:spPr>
        <p:txBody>
          <a:bodyPr wrap="square">
            <a:spAutoFit/>
          </a:bodyPr>
          <a:lstStyle/>
          <a:p>
            <a:r>
              <a:rPr lang="en-IN" sz="1600" dirty="0">
                <a:solidFill>
                  <a:srgbClr val="0070C0"/>
                </a:solidFill>
              </a:rPr>
              <a:t>alter table supermarket add column </a:t>
            </a:r>
            <a:r>
              <a:rPr lang="en-IN" sz="1600" dirty="0" err="1">
                <a:solidFill>
                  <a:srgbClr val="0070C0"/>
                </a:solidFill>
              </a:rPr>
              <a:t>day_part</a:t>
            </a:r>
            <a:r>
              <a:rPr lang="en-IN" sz="1600" dirty="0">
                <a:solidFill>
                  <a:srgbClr val="0070C0"/>
                </a:solidFill>
              </a:rPr>
              <a:t> VARCHAR(10);update supermarket set </a:t>
            </a:r>
            <a:r>
              <a:rPr lang="en-IN" sz="1600" dirty="0" err="1">
                <a:solidFill>
                  <a:srgbClr val="0070C0"/>
                </a:solidFill>
              </a:rPr>
              <a:t>day_part</a:t>
            </a:r>
            <a:r>
              <a:rPr lang="en-IN" sz="1600" dirty="0">
                <a:solidFill>
                  <a:srgbClr val="0070C0"/>
                </a:solidFill>
              </a:rPr>
              <a:t> =     case         when hour(Time) between 5 and 12 then 'Morning'        when hour(Time) between 12 and 17 then 'Afternoon'        else 'Evening'    end;</a:t>
            </a:r>
          </a:p>
        </p:txBody>
      </p:sp>
      <p:sp>
        <p:nvSpPr>
          <p:cNvPr id="7" name="TextBox 6">
            <a:extLst>
              <a:ext uri="{FF2B5EF4-FFF2-40B4-BE49-F238E27FC236}">
                <a16:creationId xmlns:a16="http://schemas.microsoft.com/office/drawing/2014/main" id="{A832BE69-49AB-E7D2-51BE-4957EC456190}"/>
              </a:ext>
            </a:extLst>
          </p:cNvPr>
          <p:cNvSpPr txBox="1"/>
          <p:nvPr/>
        </p:nvSpPr>
        <p:spPr>
          <a:xfrm>
            <a:off x="379809" y="3429000"/>
            <a:ext cx="11812191" cy="3046988"/>
          </a:xfrm>
          <a:prstGeom prst="rect">
            <a:avLst/>
          </a:prstGeom>
          <a:noFill/>
        </p:spPr>
        <p:txBody>
          <a:bodyPr wrap="square">
            <a:spAutoFit/>
          </a:bodyPr>
          <a:lstStyle/>
          <a:p>
            <a:r>
              <a:rPr lang="en-US" sz="1600" dirty="0"/>
              <a:t>Feature engineering is a crucial step in data analysis and machine learning that involves creating new variables (features) from existing data to enhance the performance of models.</a:t>
            </a:r>
          </a:p>
          <a:p>
            <a:pPr marL="285750" indent="-285750">
              <a:buFont typeface="Wingdings" panose="05000000000000000000" pitchFamily="2" charset="2"/>
              <a:buChar char="§"/>
            </a:pPr>
            <a:r>
              <a:rPr lang="en-US" sz="1600" dirty="0"/>
              <a:t>The addition of the </a:t>
            </a:r>
            <a:r>
              <a:rPr lang="en-US" sz="1600" dirty="0" err="1"/>
              <a:t>revenue_per_item</a:t>
            </a:r>
            <a:r>
              <a:rPr lang="en-US" sz="1600" dirty="0"/>
              <a:t> column provides a clear view of how much revenue is generated for each item sold. This metric is essential for assessing product profitability and identifying high-performing items. </a:t>
            </a:r>
          </a:p>
          <a:p>
            <a:pPr marL="285750" indent="-285750">
              <a:buFont typeface="Wingdings" panose="05000000000000000000" pitchFamily="2" charset="2"/>
              <a:buChar char="§"/>
            </a:pPr>
            <a:r>
              <a:rPr lang="en-US" sz="1600" dirty="0"/>
              <a:t>Introducing the </a:t>
            </a:r>
            <a:r>
              <a:rPr lang="en-US" sz="1600" dirty="0" err="1"/>
              <a:t>orginal_price</a:t>
            </a:r>
            <a:r>
              <a:rPr lang="en-US" sz="1600" dirty="0"/>
              <a:t> column allows for an understanding of how discounts impact sales. The calculation assumes an average discount, enabling the supermarket to analyze pricing strategies and their effectiveness. </a:t>
            </a:r>
          </a:p>
          <a:p>
            <a:pPr marL="285750" indent="-285750">
              <a:buFont typeface="Wingdings" panose="05000000000000000000" pitchFamily="2" charset="2"/>
              <a:buChar char="§"/>
            </a:pPr>
            <a:r>
              <a:rPr lang="en-US" sz="1600" dirty="0"/>
              <a:t>The </a:t>
            </a:r>
            <a:r>
              <a:rPr lang="en-US" sz="1600" dirty="0" err="1"/>
              <a:t>discount_percentage</a:t>
            </a:r>
            <a:r>
              <a:rPr lang="en-US" sz="1600" dirty="0"/>
              <a:t> </a:t>
            </a:r>
            <a:r>
              <a:rPr lang="en-US" sz="1600" dirty="0" err="1"/>
              <a:t>olumn</a:t>
            </a:r>
            <a:r>
              <a:rPr lang="en-US" sz="1600" dirty="0"/>
              <a:t> provides a direct measurement of discounts applied to member customers, showcasing the supermarket's loyalty initiatives. By differentiating between member and non-member discounts.</a:t>
            </a:r>
          </a:p>
          <a:p>
            <a:pPr marL="285750" indent="-285750">
              <a:buFont typeface="Wingdings" panose="05000000000000000000" pitchFamily="2" charset="2"/>
              <a:buChar char="§"/>
            </a:pPr>
            <a:r>
              <a:rPr lang="en-IN" sz="1600" dirty="0"/>
              <a:t>The creation of the</a:t>
            </a:r>
            <a:r>
              <a:rPr lang="en-US" sz="1600" dirty="0"/>
              <a:t> </a:t>
            </a:r>
            <a:r>
              <a:rPr lang="en-US" sz="1600" dirty="0" err="1"/>
              <a:t>day_part</a:t>
            </a:r>
            <a:r>
              <a:rPr lang="en-US" sz="1600" dirty="0"/>
              <a:t> column categorizes transactions based on the time of day, allowing for temporal analysis of sales patterns. Understanding peak shopping times (Morning, Afternoon, Evening) helps in optimizing staffing, inventory, and promotional strategies. </a:t>
            </a:r>
          </a:p>
          <a:p>
            <a:endParaRPr lang="en-IN" sz="1600" dirty="0"/>
          </a:p>
        </p:txBody>
      </p:sp>
    </p:spTree>
    <p:extLst>
      <p:ext uri="{BB962C8B-B14F-4D97-AF65-F5344CB8AC3E}">
        <p14:creationId xmlns:p14="http://schemas.microsoft.com/office/powerpoint/2010/main" val="23968179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3C0C42D-26AC-12CB-7BDE-7459FC5B74E5}"/>
              </a:ext>
            </a:extLst>
          </p:cNvPr>
          <p:cNvSpPr txBox="1"/>
          <p:nvPr/>
        </p:nvSpPr>
        <p:spPr>
          <a:xfrm>
            <a:off x="432197" y="441662"/>
            <a:ext cx="11759803" cy="861774"/>
          </a:xfrm>
          <a:prstGeom prst="rect">
            <a:avLst/>
          </a:prstGeom>
          <a:noFill/>
        </p:spPr>
        <p:txBody>
          <a:bodyPr wrap="square">
            <a:spAutoFit/>
          </a:bodyPr>
          <a:lstStyle/>
          <a:p>
            <a:r>
              <a:rPr lang="en-US" sz="1600" dirty="0"/>
              <a:t>Univariate analysis is a statistical method that focuses on analyzing a single variable at a time. It provides insights into the distribution, central tendency, and dispersion of that variable, which can help in understanding patterns and trends within the data. In the context of supermarket data, univariate analysis can be applied to various columns within the dataset to gain valuable insights</a:t>
            </a:r>
            <a:r>
              <a:rPr lang="en-US" dirty="0"/>
              <a:t>.</a:t>
            </a:r>
            <a:endParaRPr lang="en-IN" dirty="0"/>
          </a:p>
        </p:txBody>
      </p:sp>
      <p:pic>
        <p:nvPicPr>
          <p:cNvPr id="7" name="Picture 6">
            <a:extLst>
              <a:ext uri="{FF2B5EF4-FFF2-40B4-BE49-F238E27FC236}">
                <a16:creationId xmlns:a16="http://schemas.microsoft.com/office/drawing/2014/main" id="{36E6E8FF-A064-35C8-DFCD-BE80AE3E6DEE}"/>
              </a:ext>
            </a:extLst>
          </p:cNvPr>
          <p:cNvPicPr>
            <a:picLocks noChangeAspect="1"/>
          </p:cNvPicPr>
          <p:nvPr/>
        </p:nvPicPr>
        <p:blipFill>
          <a:blip r:embed="rId2"/>
          <a:srcRect l="19570" t="19986" r="18554" b="34206"/>
          <a:stretch/>
        </p:blipFill>
        <p:spPr>
          <a:xfrm>
            <a:off x="571501" y="1303436"/>
            <a:ext cx="7543801" cy="3139977"/>
          </a:xfrm>
          <a:prstGeom prst="rect">
            <a:avLst/>
          </a:prstGeom>
        </p:spPr>
      </p:pic>
      <p:pic>
        <p:nvPicPr>
          <p:cNvPr id="9" name="Picture 8">
            <a:extLst>
              <a:ext uri="{FF2B5EF4-FFF2-40B4-BE49-F238E27FC236}">
                <a16:creationId xmlns:a16="http://schemas.microsoft.com/office/drawing/2014/main" id="{C00AF81C-DF71-6152-5301-96C3F82F6F93}"/>
              </a:ext>
            </a:extLst>
          </p:cNvPr>
          <p:cNvPicPr>
            <a:picLocks noChangeAspect="1"/>
          </p:cNvPicPr>
          <p:nvPr/>
        </p:nvPicPr>
        <p:blipFill>
          <a:blip r:embed="rId3"/>
          <a:srcRect l="19113" t="20980" r="19390" b="57295"/>
          <a:stretch/>
        </p:blipFill>
        <p:spPr>
          <a:xfrm>
            <a:off x="471488" y="4560600"/>
            <a:ext cx="7400924" cy="1489173"/>
          </a:xfrm>
          <a:prstGeom prst="rect">
            <a:avLst/>
          </a:prstGeom>
        </p:spPr>
      </p:pic>
      <p:sp>
        <p:nvSpPr>
          <p:cNvPr id="10" name="TextBox 9">
            <a:extLst>
              <a:ext uri="{FF2B5EF4-FFF2-40B4-BE49-F238E27FC236}">
                <a16:creationId xmlns:a16="http://schemas.microsoft.com/office/drawing/2014/main" id="{AA6B71B7-2DD0-4651-5C8C-D970C473050C}"/>
              </a:ext>
            </a:extLst>
          </p:cNvPr>
          <p:cNvSpPr txBox="1"/>
          <p:nvPr/>
        </p:nvSpPr>
        <p:spPr>
          <a:xfrm>
            <a:off x="432197" y="139809"/>
            <a:ext cx="6093618" cy="369332"/>
          </a:xfrm>
          <a:prstGeom prst="rect">
            <a:avLst/>
          </a:prstGeom>
          <a:noFill/>
        </p:spPr>
        <p:txBody>
          <a:bodyPr wrap="square">
            <a:spAutoFit/>
          </a:bodyPr>
          <a:lstStyle/>
          <a:p>
            <a:r>
              <a:rPr lang="en-IN" b="1" dirty="0"/>
              <a:t>Univariate Analysis</a:t>
            </a:r>
          </a:p>
        </p:txBody>
      </p:sp>
    </p:spTree>
    <p:extLst>
      <p:ext uri="{BB962C8B-B14F-4D97-AF65-F5344CB8AC3E}">
        <p14:creationId xmlns:p14="http://schemas.microsoft.com/office/powerpoint/2010/main" val="1001177003"/>
      </p:ext>
    </p:extLst>
  </p:cSld>
  <p:clrMapOvr>
    <a:masterClrMapping/>
  </p:clrMapOvr>
</p:sld>
</file>

<file path=ppt/theme/theme1.xml><?xml version="1.0" encoding="utf-8"?>
<a:theme xmlns:a="http://schemas.openxmlformats.org/drawingml/2006/main" name="Custom">
  <a:themeElements>
    <a:clrScheme name="Custom 37">
      <a:dk1>
        <a:srgbClr val="000000"/>
      </a:dk1>
      <a:lt1>
        <a:srgbClr val="FFFFFF"/>
      </a:lt1>
      <a:dk2>
        <a:srgbClr val="4A5356"/>
      </a:dk2>
      <a:lt2>
        <a:srgbClr val="E8E3CE"/>
      </a:lt2>
      <a:accent1>
        <a:srgbClr val="9BA8B7"/>
      </a:accent1>
      <a:accent2>
        <a:srgbClr val="E6A02E"/>
      </a:accent2>
      <a:accent3>
        <a:srgbClr val="BF6A3B"/>
      </a:accent3>
      <a:accent4>
        <a:srgbClr val="92987A"/>
      </a:accent4>
      <a:accent5>
        <a:srgbClr val="857659"/>
      </a:accent5>
      <a:accent6>
        <a:srgbClr val="A0988C"/>
      </a:accent6>
      <a:hlink>
        <a:srgbClr val="00B0F0"/>
      </a:hlink>
      <a:folHlink>
        <a:srgbClr val="738F97"/>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TWO.pptx" id="{80AA9D2D-EE59-4148-A11E-A51EEE828B28}" vid="{AEAFD717-D3C8-4034-8F7E-D5220B0CCEB8}"/>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7" ma:contentTypeDescription="Create a new document." ma:contentTypeScope="" ma:versionID="c6f9a84f66a9c8b9a21755b9ffafb945">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27df39e3e7036dff54f89ddd5805ce72"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C5A59D56-2157-4202-9D02-F44E447A241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19DAD249-BF80-48EF-9AFB-36A11BCDC2CE}">
  <ds:schemaRefs>
    <ds:schemaRef ds:uri="http://schemas.microsoft.com/sharepoint/v3/contenttype/forms"/>
  </ds:schemaRefs>
</ds:datastoreItem>
</file>

<file path=customXml/itemProps3.xml><?xml version="1.0" encoding="utf-8"?>
<ds:datastoreItem xmlns:ds="http://schemas.openxmlformats.org/officeDocument/2006/customXml" ds:itemID="{6F4F4D41-822D-40F2-A7AC-E4E6CB36CA7A}">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Props/app.xml><?xml version="1.0" encoding="utf-8"?>
<Properties xmlns="http://schemas.openxmlformats.org/officeDocument/2006/extended-properties" xmlns:vt="http://schemas.openxmlformats.org/officeDocument/2006/docPropsVTypes">
  <Template>{0405C8CA-944B-40CD-AC71-B82F36BA1126}tf56160789_win32</Template>
  <TotalTime>895</TotalTime>
  <Words>3270</Words>
  <Application>Microsoft Office PowerPoint</Application>
  <PresentationFormat>Widescreen</PresentationFormat>
  <Paragraphs>170</Paragraphs>
  <Slides>39</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39</vt:i4>
      </vt:variant>
    </vt:vector>
  </HeadingPairs>
  <TitlesOfParts>
    <vt:vector size="45" baseType="lpstr">
      <vt:lpstr>Aparajita</vt:lpstr>
      <vt:lpstr>Bookman Old Style</vt:lpstr>
      <vt:lpstr>Calibri</vt:lpstr>
      <vt:lpstr>Franklin Gothic Book</vt:lpstr>
      <vt:lpstr>Wingdings</vt:lpstr>
      <vt:lpstr>Custom</vt:lpstr>
      <vt:lpstr>Super Market Sales Analysis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Ahila s</dc:creator>
  <cp:lastModifiedBy>Ahila s</cp:lastModifiedBy>
  <cp:revision>2</cp:revision>
  <dcterms:created xsi:type="dcterms:W3CDTF">2024-11-01T14:34:39Z</dcterms:created>
  <dcterms:modified xsi:type="dcterms:W3CDTF">2024-11-02T16:58:51Z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